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21"/>
  </p:notesMasterIdLst>
  <p:sldIdLst>
    <p:sldId id="256" r:id="rId2"/>
    <p:sldId id="362" r:id="rId3"/>
    <p:sldId id="257" r:id="rId4"/>
    <p:sldId id="258" r:id="rId5"/>
    <p:sldId id="263" r:id="rId6"/>
    <p:sldId id="264" r:id="rId7"/>
    <p:sldId id="265" r:id="rId8"/>
    <p:sldId id="363" r:id="rId9"/>
    <p:sldId id="364" r:id="rId10"/>
    <p:sldId id="365" r:id="rId11"/>
    <p:sldId id="266" r:id="rId12"/>
    <p:sldId id="366" r:id="rId13"/>
    <p:sldId id="367" r:id="rId14"/>
    <p:sldId id="368" r:id="rId15"/>
    <p:sldId id="369" r:id="rId16"/>
    <p:sldId id="370" r:id="rId17"/>
    <p:sldId id="371" r:id="rId18"/>
    <p:sldId id="372" r:id="rId19"/>
    <p:sldId id="373" r:id="rId20"/>
    <p:sldId id="374" r:id="rId21"/>
    <p:sldId id="375" r:id="rId22"/>
    <p:sldId id="376" r:id="rId23"/>
    <p:sldId id="377" r:id="rId24"/>
    <p:sldId id="378" r:id="rId25"/>
    <p:sldId id="379" r:id="rId26"/>
    <p:sldId id="380" r:id="rId27"/>
    <p:sldId id="381" r:id="rId28"/>
    <p:sldId id="382" r:id="rId29"/>
    <p:sldId id="383" r:id="rId30"/>
    <p:sldId id="384" r:id="rId31"/>
    <p:sldId id="385" r:id="rId32"/>
    <p:sldId id="423" r:id="rId33"/>
    <p:sldId id="425" r:id="rId34"/>
    <p:sldId id="426" r:id="rId35"/>
    <p:sldId id="427" r:id="rId36"/>
    <p:sldId id="428" r:id="rId37"/>
    <p:sldId id="429" r:id="rId38"/>
    <p:sldId id="430" r:id="rId39"/>
    <p:sldId id="431" r:id="rId40"/>
    <p:sldId id="432" r:id="rId41"/>
    <p:sldId id="433" r:id="rId42"/>
    <p:sldId id="435" r:id="rId43"/>
    <p:sldId id="436" r:id="rId44"/>
    <p:sldId id="437" r:id="rId45"/>
    <p:sldId id="438" r:id="rId46"/>
    <p:sldId id="439" r:id="rId47"/>
    <p:sldId id="440" r:id="rId48"/>
    <p:sldId id="441" r:id="rId49"/>
    <p:sldId id="442" r:id="rId50"/>
    <p:sldId id="443" r:id="rId51"/>
    <p:sldId id="444" r:id="rId52"/>
    <p:sldId id="445" r:id="rId53"/>
    <p:sldId id="386" r:id="rId54"/>
    <p:sldId id="387" r:id="rId55"/>
    <p:sldId id="388" r:id="rId56"/>
    <p:sldId id="301" r:id="rId57"/>
    <p:sldId id="389" r:id="rId58"/>
    <p:sldId id="390" r:id="rId59"/>
    <p:sldId id="421" r:id="rId60"/>
    <p:sldId id="422" r:id="rId61"/>
    <p:sldId id="434" r:id="rId62"/>
    <p:sldId id="391" r:id="rId63"/>
    <p:sldId id="392" r:id="rId64"/>
    <p:sldId id="393" r:id="rId65"/>
    <p:sldId id="394" r:id="rId66"/>
    <p:sldId id="395" r:id="rId67"/>
    <p:sldId id="396" r:id="rId68"/>
    <p:sldId id="397" r:id="rId69"/>
    <p:sldId id="398" r:id="rId70"/>
    <p:sldId id="399" r:id="rId71"/>
    <p:sldId id="400" r:id="rId72"/>
    <p:sldId id="401" r:id="rId73"/>
    <p:sldId id="402" r:id="rId74"/>
    <p:sldId id="403" r:id="rId75"/>
    <p:sldId id="404" r:id="rId76"/>
    <p:sldId id="405" r:id="rId77"/>
    <p:sldId id="406" r:id="rId78"/>
    <p:sldId id="407" r:id="rId79"/>
    <p:sldId id="408" r:id="rId80"/>
    <p:sldId id="409" r:id="rId81"/>
    <p:sldId id="410" r:id="rId82"/>
    <p:sldId id="411" r:id="rId83"/>
    <p:sldId id="412" r:id="rId84"/>
    <p:sldId id="413" r:id="rId85"/>
    <p:sldId id="414" r:id="rId86"/>
    <p:sldId id="415" r:id="rId87"/>
    <p:sldId id="416" r:id="rId88"/>
    <p:sldId id="417" r:id="rId89"/>
    <p:sldId id="418" r:id="rId90"/>
    <p:sldId id="419" r:id="rId91"/>
    <p:sldId id="420" r:id="rId92"/>
    <p:sldId id="334" r:id="rId93"/>
    <p:sldId id="335" r:id="rId94"/>
    <p:sldId id="336" r:id="rId95"/>
    <p:sldId id="337" r:id="rId96"/>
    <p:sldId id="338" r:id="rId97"/>
    <p:sldId id="339" r:id="rId98"/>
    <p:sldId id="340" r:id="rId99"/>
    <p:sldId id="341" r:id="rId100"/>
    <p:sldId id="342" r:id="rId101"/>
    <p:sldId id="343" r:id="rId102"/>
    <p:sldId id="344" r:id="rId103"/>
    <p:sldId id="345" r:id="rId104"/>
    <p:sldId id="346" r:id="rId105"/>
    <p:sldId id="347" r:id="rId106"/>
    <p:sldId id="349" r:id="rId107"/>
    <p:sldId id="351" r:id="rId108"/>
    <p:sldId id="352" r:id="rId109"/>
    <p:sldId id="353" r:id="rId110"/>
    <p:sldId id="354" r:id="rId111"/>
    <p:sldId id="355" r:id="rId112"/>
    <p:sldId id="356" r:id="rId113"/>
    <p:sldId id="357" r:id="rId114"/>
    <p:sldId id="358" r:id="rId115"/>
    <p:sldId id="359" r:id="rId116"/>
    <p:sldId id="361" r:id="rId117"/>
    <p:sldId id="262" r:id="rId118"/>
    <p:sldId id="261" r:id="rId119"/>
    <p:sldId id="446" r:id="rId120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tons Pacejs" initials="AP" lastIdx="1" clrIdx="0">
    <p:extLst>
      <p:ext uri="{19B8F6BF-5375-455C-9EA6-DF929625EA0E}">
        <p15:presenceInfo xmlns:p15="http://schemas.microsoft.com/office/powerpoint/2012/main" userId="f8caddb8b3676a3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4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Vidējs stils 2 - izcēlum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7AC3CCA-C797-4891-BE02-D94E43425B78}" styleName="Vidējs stils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99" autoAdjust="0"/>
    <p:restoredTop sz="94660"/>
  </p:normalViewPr>
  <p:slideViewPr>
    <p:cSldViewPr snapToGrid="0">
      <p:cViewPr>
        <p:scale>
          <a:sx n="75" d="100"/>
          <a:sy n="75" d="100"/>
        </p:scale>
        <p:origin x="1429" y="57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Zelma\Desktop\testi_papild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sz="1600" b="0" i="0" baseline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V=90mm/s n=2</a:t>
            </a:r>
            <a:endParaRPr lang="lv-LV" sz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dk1">
                  <a:tint val="88000"/>
                </a:schemeClr>
              </a:solidFill>
              <a:ln w="9525">
                <a:solidFill>
                  <a:schemeClr val="dk1">
                    <a:tint val="88000"/>
                  </a:schemeClr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dk1">
                    <a:tint val="88000"/>
                  </a:schemeClr>
                </a:solidFill>
                <a:prstDash val="sysDot"/>
              </a:ln>
              <a:effectLst/>
            </c:spPr>
            <c:trendlineType val="log"/>
            <c:dispRSqr val="0"/>
            <c:dispEq val="0"/>
          </c:trendline>
          <c:xVal>
            <c:numRef>
              <c:f>'2layer'!$I$29:$I$35</c:f>
              <c:numCache>
                <c:formatCode>General</c:formatCode>
                <c:ptCount val="7"/>
                <c:pt idx="0">
                  <c:v>0.18</c:v>
                </c:pt>
                <c:pt idx="1">
                  <c:v>0.25</c:v>
                </c:pt>
                <c:pt idx="2">
                  <c:v>0.3</c:v>
                </c:pt>
                <c:pt idx="3">
                  <c:v>0.37</c:v>
                </c:pt>
                <c:pt idx="4">
                  <c:v>0.39</c:v>
                </c:pt>
                <c:pt idx="5">
                  <c:v>0.45</c:v>
                </c:pt>
                <c:pt idx="6">
                  <c:v>0.52</c:v>
                </c:pt>
              </c:numCache>
            </c:numRef>
          </c:xVal>
          <c:yVal>
            <c:numRef>
              <c:f>'2layer'!$K$29:$K$35</c:f>
              <c:numCache>
                <c:formatCode>0.00</c:formatCode>
                <c:ptCount val="7"/>
                <c:pt idx="0">
                  <c:v>7.9617834394904463</c:v>
                </c:pt>
                <c:pt idx="1">
                  <c:v>9.9522292993630579</c:v>
                </c:pt>
                <c:pt idx="2">
                  <c:v>11.942675159235669</c:v>
                </c:pt>
                <c:pt idx="3">
                  <c:v>13.933121019108281</c:v>
                </c:pt>
                <c:pt idx="4">
                  <c:v>15.923566878980893</c:v>
                </c:pt>
                <c:pt idx="5">
                  <c:v>17.914012738853504</c:v>
                </c:pt>
                <c:pt idx="6">
                  <c:v>19.904458598726116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7FA-4317-A54F-C6829B5343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82309432"/>
        <c:axId val="882313272"/>
      </c:scatterChart>
      <c:valAx>
        <c:axId val="8823094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 sz="1200" b="0" i="0" baseline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Griezuma platums, mm </a:t>
                </a:r>
                <a:endParaRPr lang="lv-LV" sz="70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2313272"/>
        <c:crosses val="autoZero"/>
        <c:crossBetween val="midCat"/>
      </c:valAx>
      <c:valAx>
        <c:axId val="882313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 sz="1400" b="0" i="0" baseline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Jaudas blīvums, MW/cm2</a:t>
                </a:r>
                <a:endParaRPr lang="lv-LV" sz="80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230943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acrossLinear" id="1">
  <a:schemeClr val="dk1">
    <a:tint val="88000"/>
  </a:schemeClr>
  <a:schemeClr val="dk1">
    <a:tint val="55000"/>
  </a:schemeClr>
  <a:schemeClr val="dk1">
    <a:tint val="78000"/>
  </a:schemeClr>
  <a:schemeClr val="dk1">
    <a:tint val="92000"/>
  </a:schemeClr>
  <a:schemeClr val="dk1">
    <a:tint val="70000"/>
  </a:schemeClr>
  <a:schemeClr val="dk1">
    <a:tint val="30000"/>
  </a:schemeClr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226911-92C8-4A10-8D17-87FD7D04CD1C}" type="doc">
      <dgm:prSet loTypeId="urn:microsoft.com/office/officeart/2005/8/layout/chevron1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C690BDC3-70E2-4BFF-854B-6B71D0866FAF}">
      <dgm:prSet phldrT="[Text]"/>
      <dgm:spPr/>
      <dgm:t>
        <a:bodyPr/>
        <a:lstStyle/>
        <a:p>
          <a:r>
            <a:rPr lang="lv-LV" dirty="0"/>
            <a:t>2000.gads</a:t>
          </a:r>
          <a:endParaRPr lang="en-US" dirty="0"/>
        </a:p>
      </dgm:t>
    </dgm:pt>
    <dgm:pt modelId="{192DDBA9-7B80-45D1-949B-3014A426D70E}" type="parTrans" cxnId="{294D3190-8B25-4266-95D9-669D0489AABE}">
      <dgm:prSet/>
      <dgm:spPr/>
      <dgm:t>
        <a:bodyPr/>
        <a:lstStyle/>
        <a:p>
          <a:endParaRPr lang="en-US"/>
        </a:p>
      </dgm:t>
    </dgm:pt>
    <dgm:pt modelId="{7F6D9EC5-20F3-4365-A05E-E8E40B39FA6F}" type="sibTrans" cxnId="{294D3190-8B25-4266-95D9-669D0489AABE}">
      <dgm:prSet/>
      <dgm:spPr/>
      <dgm:t>
        <a:bodyPr/>
        <a:lstStyle/>
        <a:p>
          <a:endParaRPr lang="en-US"/>
        </a:p>
      </dgm:t>
    </dgm:pt>
    <dgm:pt modelId="{E52AB86D-9CA5-43DD-8DE4-1097CC768B57}">
      <dgm:prSet phldrT="[Text]"/>
      <dgm:spPr/>
      <dgm:t>
        <a:bodyPr/>
        <a:lstStyle/>
        <a:p>
          <a:r>
            <a:rPr lang="lv-LV" dirty="0"/>
            <a:t>2020.gads</a:t>
          </a:r>
          <a:endParaRPr lang="en-US" dirty="0"/>
        </a:p>
      </dgm:t>
    </dgm:pt>
    <dgm:pt modelId="{848B3E2A-D236-41CC-81A1-5C20F859C9C9}" type="parTrans" cxnId="{AAA340F3-F2CE-4F3A-940D-BD7449D11E9C}">
      <dgm:prSet/>
      <dgm:spPr/>
      <dgm:t>
        <a:bodyPr/>
        <a:lstStyle/>
        <a:p>
          <a:endParaRPr lang="en-US"/>
        </a:p>
      </dgm:t>
    </dgm:pt>
    <dgm:pt modelId="{F88532DC-0C92-48C2-B793-AC1356D0DB3C}" type="sibTrans" cxnId="{AAA340F3-F2CE-4F3A-940D-BD7449D11E9C}">
      <dgm:prSet/>
      <dgm:spPr/>
      <dgm:t>
        <a:bodyPr/>
        <a:lstStyle/>
        <a:p>
          <a:endParaRPr lang="en-US"/>
        </a:p>
      </dgm:t>
    </dgm:pt>
    <dgm:pt modelId="{480D1BEA-D476-4B90-8D3C-6902B4EB50DF}">
      <dgm:prSet phldrT="[Text]"/>
      <dgm:spPr/>
      <dgm:t>
        <a:bodyPr/>
        <a:lstStyle/>
        <a:p>
          <a:r>
            <a:rPr lang="lv-LV" dirty="0"/>
            <a:t>2012.gads</a:t>
          </a:r>
          <a:endParaRPr lang="en-US" dirty="0"/>
        </a:p>
      </dgm:t>
    </dgm:pt>
    <dgm:pt modelId="{39680E1C-DAB4-4CEE-9D3B-B64186C29987}" type="parTrans" cxnId="{0032BC76-7217-4FF9-93AD-ADCFE11DFEA0}">
      <dgm:prSet/>
      <dgm:spPr/>
      <dgm:t>
        <a:bodyPr/>
        <a:lstStyle/>
        <a:p>
          <a:endParaRPr lang="en-US"/>
        </a:p>
      </dgm:t>
    </dgm:pt>
    <dgm:pt modelId="{2802948C-DBFC-47A1-9DD6-ED2D4A278207}" type="sibTrans" cxnId="{0032BC76-7217-4FF9-93AD-ADCFE11DFEA0}">
      <dgm:prSet/>
      <dgm:spPr/>
      <dgm:t>
        <a:bodyPr/>
        <a:lstStyle/>
        <a:p>
          <a:endParaRPr lang="en-US"/>
        </a:p>
      </dgm:t>
    </dgm:pt>
    <dgm:pt modelId="{1D7BB934-701A-4435-B860-A30F467BD6CD}">
      <dgm:prSet phldrT="[Text]"/>
      <dgm:spPr/>
      <dgm:t>
        <a:bodyPr/>
        <a:lstStyle/>
        <a:p>
          <a:r>
            <a:rPr lang="lv-LV" dirty="0"/>
            <a:t>2014.gads</a:t>
          </a:r>
          <a:endParaRPr lang="en-US" dirty="0"/>
        </a:p>
      </dgm:t>
    </dgm:pt>
    <dgm:pt modelId="{4F668584-8DB7-4E4C-BFA8-FAF16D277BE4}" type="parTrans" cxnId="{31ADBFF7-C868-4E3C-A96A-324351EFDB42}">
      <dgm:prSet/>
      <dgm:spPr/>
      <dgm:t>
        <a:bodyPr/>
        <a:lstStyle/>
        <a:p>
          <a:endParaRPr lang="en-US"/>
        </a:p>
      </dgm:t>
    </dgm:pt>
    <dgm:pt modelId="{B00871E8-A937-46C2-853A-763D194FC8C2}" type="sibTrans" cxnId="{31ADBFF7-C868-4E3C-A96A-324351EFDB42}">
      <dgm:prSet/>
      <dgm:spPr/>
      <dgm:t>
        <a:bodyPr/>
        <a:lstStyle/>
        <a:p>
          <a:endParaRPr lang="en-US"/>
        </a:p>
      </dgm:t>
    </dgm:pt>
    <dgm:pt modelId="{1C74381C-7901-4266-A993-6D56C2A12C01}">
      <dgm:prSet phldrT="[Text]"/>
      <dgm:spPr/>
      <dgm:t>
        <a:bodyPr/>
        <a:lstStyle/>
        <a:p>
          <a:r>
            <a:rPr lang="lv-LV" dirty="0"/>
            <a:t>2019.gads</a:t>
          </a:r>
          <a:endParaRPr lang="en-US" dirty="0"/>
        </a:p>
      </dgm:t>
    </dgm:pt>
    <dgm:pt modelId="{D5A5EE38-D33A-4114-B5C2-C3026D9F4718}" type="parTrans" cxnId="{D44AB3A1-09DB-4897-9973-6C469DA65931}">
      <dgm:prSet/>
      <dgm:spPr/>
      <dgm:t>
        <a:bodyPr/>
        <a:lstStyle/>
        <a:p>
          <a:endParaRPr lang="en-US"/>
        </a:p>
      </dgm:t>
    </dgm:pt>
    <dgm:pt modelId="{1A1C71A9-2C63-4739-9F2B-BCAB11579B7E}" type="sibTrans" cxnId="{D44AB3A1-09DB-4897-9973-6C469DA65931}">
      <dgm:prSet/>
      <dgm:spPr/>
      <dgm:t>
        <a:bodyPr/>
        <a:lstStyle/>
        <a:p>
          <a:endParaRPr lang="en-US"/>
        </a:p>
      </dgm:t>
    </dgm:pt>
    <dgm:pt modelId="{E5BD9F2C-968D-4D44-9984-C5124817619F}" type="pres">
      <dgm:prSet presAssocID="{A2226911-92C8-4A10-8D17-87FD7D04CD1C}" presName="Name0" presStyleCnt="0">
        <dgm:presLayoutVars>
          <dgm:dir/>
          <dgm:animLvl val="lvl"/>
          <dgm:resizeHandles val="exact"/>
        </dgm:presLayoutVars>
      </dgm:prSet>
      <dgm:spPr/>
    </dgm:pt>
    <dgm:pt modelId="{CD3DF0D6-D231-4E53-9640-0C4AFA3DC693}" type="pres">
      <dgm:prSet presAssocID="{C690BDC3-70E2-4BFF-854B-6B71D0866FAF}" presName="parTxOnly" presStyleLbl="node1" presStyleIdx="0" presStyleCnt="5" custLinFactNeighborX="-46860" custLinFactNeighborY="1768">
        <dgm:presLayoutVars>
          <dgm:chMax val="0"/>
          <dgm:chPref val="0"/>
          <dgm:bulletEnabled val="1"/>
        </dgm:presLayoutVars>
      </dgm:prSet>
      <dgm:spPr/>
    </dgm:pt>
    <dgm:pt modelId="{121E5EBA-4463-4569-AC41-200137F2EBA9}" type="pres">
      <dgm:prSet presAssocID="{7F6D9EC5-20F3-4365-A05E-E8E40B39FA6F}" presName="parTxOnlySpace" presStyleCnt="0"/>
      <dgm:spPr/>
    </dgm:pt>
    <dgm:pt modelId="{FFC93072-6B4B-4CAE-9F20-A7F62F6894AA}" type="pres">
      <dgm:prSet presAssocID="{480D1BEA-D476-4B90-8D3C-6902B4EB50DF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DC76CD11-74F5-4CE5-90E9-4A6B72901E33}" type="pres">
      <dgm:prSet presAssocID="{2802948C-DBFC-47A1-9DD6-ED2D4A278207}" presName="parTxOnlySpace" presStyleCnt="0"/>
      <dgm:spPr/>
    </dgm:pt>
    <dgm:pt modelId="{B5D56A83-366B-4E28-BEAC-38991C1ECA16}" type="pres">
      <dgm:prSet presAssocID="{1D7BB934-701A-4435-B860-A30F467BD6CD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A6AC8B39-0718-404D-B47A-A5EA12EAFBDE}" type="pres">
      <dgm:prSet presAssocID="{B00871E8-A937-46C2-853A-763D194FC8C2}" presName="parTxOnlySpace" presStyleCnt="0"/>
      <dgm:spPr/>
    </dgm:pt>
    <dgm:pt modelId="{E9BC3CB8-FACE-4CA6-80E8-8A891F831EC5}" type="pres">
      <dgm:prSet presAssocID="{1C74381C-7901-4266-A993-6D56C2A12C01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CB1E1CD2-DFDD-486F-939A-C2D037B23988}" type="pres">
      <dgm:prSet presAssocID="{1A1C71A9-2C63-4739-9F2B-BCAB11579B7E}" presName="parTxOnlySpace" presStyleCnt="0"/>
      <dgm:spPr/>
    </dgm:pt>
    <dgm:pt modelId="{D929E89C-9BD7-42F7-87BE-032C8C25E00D}" type="pres">
      <dgm:prSet presAssocID="{E52AB86D-9CA5-43DD-8DE4-1097CC768B57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348DB304-E28F-4919-A513-24B645163D0E}" type="presOf" srcId="{480D1BEA-D476-4B90-8D3C-6902B4EB50DF}" destId="{FFC93072-6B4B-4CAE-9F20-A7F62F6894AA}" srcOrd="0" destOrd="0" presId="urn:microsoft.com/office/officeart/2005/8/layout/chevron1"/>
    <dgm:cxn modelId="{AB1F8939-2113-4F53-A04B-14FC5FEE65C5}" type="presOf" srcId="{C690BDC3-70E2-4BFF-854B-6B71D0866FAF}" destId="{CD3DF0D6-D231-4E53-9640-0C4AFA3DC693}" srcOrd="0" destOrd="0" presId="urn:microsoft.com/office/officeart/2005/8/layout/chevron1"/>
    <dgm:cxn modelId="{188FE855-862C-45B8-A4EC-A9E04097917E}" type="presOf" srcId="{E52AB86D-9CA5-43DD-8DE4-1097CC768B57}" destId="{D929E89C-9BD7-42F7-87BE-032C8C25E00D}" srcOrd="0" destOrd="0" presId="urn:microsoft.com/office/officeart/2005/8/layout/chevron1"/>
    <dgm:cxn modelId="{9E191D56-1ECC-4595-B5A2-1FCE7C68034B}" type="presOf" srcId="{1C74381C-7901-4266-A993-6D56C2A12C01}" destId="{E9BC3CB8-FACE-4CA6-80E8-8A891F831EC5}" srcOrd="0" destOrd="0" presId="urn:microsoft.com/office/officeart/2005/8/layout/chevron1"/>
    <dgm:cxn modelId="{0032BC76-7217-4FF9-93AD-ADCFE11DFEA0}" srcId="{A2226911-92C8-4A10-8D17-87FD7D04CD1C}" destId="{480D1BEA-D476-4B90-8D3C-6902B4EB50DF}" srcOrd="1" destOrd="0" parTransId="{39680E1C-DAB4-4CEE-9D3B-B64186C29987}" sibTransId="{2802948C-DBFC-47A1-9DD6-ED2D4A278207}"/>
    <dgm:cxn modelId="{294D3190-8B25-4266-95D9-669D0489AABE}" srcId="{A2226911-92C8-4A10-8D17-87FD7D04CD1C}" destId="{C690BDC3-70E2-4BFF-854B-6B71D0866FAF}" srcOrd="0" destOrd="0" parTransId="{192DDBA9-7B80-45D1-949B-3014A426D70E}" sibTransId="{7F6D9EC5-20F3-4365-A05E-E8E40B39FA6F}"/>
    <dgm:cxn modelId="{D44AB3A1-09DB-4897-9973-6C469DA65931}" srcId="{A2226911-92C8-4A10-8D17-87FD7D04CD1C}" destId="{1C74381C-7901-4266-A993-6D56C2A12C01}" srcOrd="3" destOrd="0" parTransId="{D5A5EE38-D33A-4114-B5C2-C3026D9F4718}" sibTransId="{1A1C71A9-2C63-4739-9F2B-BCAB11579B7E}"/>
    <dgm:cxn modelId="{764FAAB4-891A-4D03-B1CB-D1EF433E4F09}" type="presOf" srcId="{1D7BB934-701A-4435-B860-A30F467BD6CD}" destId="{B5D56A83-366B-4E28-BEAC-38991C1ECA16}" srcOrd="0" destOrd="0" presId="urn:microsoft.com/office/officeart/2005/8/layout/chevron1"/>
    <dgm:cxn modelId="{BF1DE7C4-E12D-4CEB-9604-74969BE5BEA6}" type="presOf" srcId="{A2226911-92C8-4A10-8D17-87FD7D04CD1C}" destId="{E5BD9F2C-968D-4D44-9984-C5124817619F}" srcOrd="0" destOrd="0" presId="urn:microsoft.com/office/officeart/2005/8/layout/chevron1"/>
    <dgm:cxn modelId="{AAA340F3-F2CE-4F3A-940D-BD7449D11E9C}" srcId="{A2226911-92C8-4A10-8D17-87FD7D04CD1C}" destId="{E52AB86D-9CA5-43DD-8DE4-1097CC768B57}" srcOrd="4" destOrd="0" parTransId="{848B3E2A-D236-41CC-81A1-5C20F859C9C9}" sibTransId="{F88532DC-0C92-48C2-B793-AC1356D0DB3C}"/>
    <dgm:cxn modelId="{31ADBFF7-C868-4E3C-A96A-324351EFDB42}" srcId="{A2226911-92C8-4A10-8D17-87FD7D04CD1C}" destId="{1D7BB934-701A-4435-B860-A30F467BD6CD}" srcOrd="2" destOrd="0" parTransId="{4F668584-8DB7-4E4C-BFA8-FAF16D277BE4}" sibTransId="{B00871E8-A937-46C2-853A-763D194FC8C2}"/>
    <dgm:cxn modelId="{A5CF36FE-34D9-4310-A4E7-95B6F392A596}" type="presParOf" srcId="{E5BD9F2C-968D-4D44-9984-C5124817619F}" destId="{CD3DF0D6-D231-4E53-9640-0C4AFA3DC693}" srcOrd="0" destOrd="0" presId="urn:microsoft.com/office/officeart/2005/8/layout/chevron1"/>
    <dgm:cxn modelId="{4C7A7866-48CE-4915-AE2C-0020ED632C87}" type="presParOf" srcId="{E5BD9F2C-968D-4D44-9984-C5124817619F}" destId="{121E5EBA-4463-4569-AC41-200137F2EBA9}" srcOrd="1" destOrd="0" presId="urn:microsoft.com/office/officeart/2005/8/layout/chevron1"/>
    <dgm:cxn modelId="{3B160C44-9454-4A1F-B4CB-63C41186ECA2}" type="presParOf" srcId="{E5BD9F2C-968D-4D44-9984-C5124817619F}" destId="{FFC93072-6B4B-4CAE-9F20-A7F62F6894AA}" srcOrd="2" destOrd="0" presId="urn:microsoft.com/office/officeart/2005/8/layout/chevron1"/>
    <dgm:cxn modelId="{9CBE3374-5491-48ED-BFE9-88B090FDE3DB}" type="presParOf" srcId="{E5BD9F2C-968D-4D44-9984-C5124817619F}" destId="{DC76CD11-74F5-4CE5-90E9-4A6B72901E33}" srcOrd="3" destOrd="0" presId="urn:microsoft.com/office/officeart/2005/8/layout/chevron1"/>
    <dgm:cxn modelId="{6A6F8B3A-491C-40AB-8EEB-1F6294FF944B}" type="presParOf" srcId="{E5BD9F2C-968D-4D44-9984-C5124817619F}" destId="{B5D56A83-366B-4E28-BEAC-38991C1ECA16}" srcOrd="4" destOrd="0" presId="urn:microsoft.com/office/officeart/2005/8/layout/chevron1"/>
    <dgm:cxn modelId="{7B650CB1-FDC1-433F-98AF-689799AEFA3D}" type="presParOf" srcId="{E5BD9F2C-968D-4D44-9984-C5124817619F}" destId="{A6AC8B39-0718-404D-B47A-A5EA12EAFBDE}" srcOrd="5" destOrd="0" presId="urn:microsoft.com/office/officeart/2005/8/layout/chevron1"/>
    <dgm:cxn modelId="{08F414B8-6ACC-4EC5-A7DB-4AD6AE4C3183}" type="presParOf" srcId="{E5BD9F2C-968D-4D44-9984-C5124817619F}" destId="{E9BC3CB8-FACE-4CA6-80E8-8A891F831EC5}" srcOrd="6" destOrd="0" presId="urn:microsoft.com/office/officeart/2005/8/layout/chevron1"/>
    <dgm:cxn modelId="{220536F5-373D-4501-AC1F-4D648969787B}" type="presParOf" srcId="{E5BD9F2C-968D-4D44-9984-C5124817619F}" destId="{CB1E1CD2-DFDD-486F-939A-C2D037B23988}" srcOrd="7" destOrd="0" presId="urn:microsoft.com/office/officeart/2005/8/layout/chevron1"/>
    <dgm:cxn modelId="{0633C5C1-BFC0-44CC-A50D-28EAA4F7EC2F}" type="presParOf" srcId="{E5BD9F2C-968D-4D44-9984-C5124817619F}" destId="{D929E89C-9BD7-42F7-87BE-032C8C25E00D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202061-EEDB-4596-BBB4-4DD37983E430}" type="doc">
      <dgm:prSet loTypeId="urn:microsoft.com/office/officeart/2011/layout/CircleProcess" loCatId="officeonlin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0D092DEF-A622-489F-8511-A3E954938F0E}">
      <dgm:prSet phldrT="[Text]"/>
      <dgm:spPr/>
      <dgm:t>
        <a:bodyPr/>
        <a:lstStyle/>
        <a:p>
          <a:r>
            <a:rPr lang="lv-LV" b="1" dirty="0"/>
            <a:t>Uzņēmums</a:t>
          </a:r>
          <a:br>
            <a:rPr lang="lv-LV" dirty="0"/>
          </a:br>
          <a:r>
            <a:rPr lang="lv-LV" dirty="0"/>
            <a:t>«problēma»</a:t>
          </a:r>
          <a:endParaRPr lang="en-US" dirty="0"/>
        </a:p>
      </dgm:t>
    </dgm:pt>
    <dgm:pt modelId="{21EC691D-4D9A-4345-96CA-13661431AB5A}" type="parTrans" cxnId="{EC5B1C5E-D590-4402-ACF7-DEEF1C69A73A}">
      <dgm:prSet/>
      <dgm:spPr/>
      <dgm:t>
        <a:bodyPr/>
        <a:lstStyle/>
        <a:p>
          <a:endParaRPr lang="en-US"/>
        </a:p>
      </dgm:t>
    </dgm:pt>
    <dgm:pt modelId="{068729DE-DB9D-4BD2-9461-9F9F1788172E}" type="sibTrans" cxnId="{EC5B1C5E-D590-4402-ACF7-DEEF1C69A73A}">
      <dgm:prSet/>
      <dgm:spPr/>
      <dgm:t>
        <a:bodyPr/>
        <a:lstStyle/>
        <a:p>
          <a:endParaRPr lang="en-US"/>
        </a:p>
      </dgm:t>
    </dgm:pt>
    <dgm:pt modelId="{5F4BEB57-3F46-4956-A883-22BEEDD70049}">
      <dgm:prSet phldrT="[Text]"/>
      <dgm:spPr/>
      <dgm:t>
        <a:bodyPr/>
        <a:lstStyle/>
        <a:p>
          <a:r>
            <a:rPr lang="lv-LV" b="1" dirty="0"/>
            <a:t>RTA IZI</a:t>
          </a:r>
        </a:p>
        <a:p>
          <a:r>
            <a:rPr lang="lv-LV" dirty="0"/>
            <a:t>«pētniecība»</a:t>
          </a:r>
          <a:endParaRPr lang="en-US" dirty="0"/>
        </a:p>
      </dgm:t>
    </dgm:pt>
    <dgm:pt modelId="{80B867D3-FF38-401B-AB4F-71E856D375AC}" type="parTrans" cxnId="{A36386FB-A9DA-4895-B53A-1FA879E1EE72}">
      <dgm:prSet/>
      <dgm:spPr/>
      <dgm:t>
        <a:bodyPr/>
        <a:lstStyle/>
        <a:p>
          <a:endParaRPr lang="en-US"/>
        </a:p>
      </dgm:t>
    </dgm:pt>
    <dgm:pt modelId="{D5B40C7D-FF14-4D6F-A7A9-056F80B52579}" type="sibTrans" cxnId="{A36386FB-A9DA-4895-B53A-1FA879E1EE72}">
      <dgm:prSet/>
      <dgm:spPr/>
      <dgm:t>
        <a:bodyPr/>
        <a:lstStyle/>
        <a:p>
          <a:endParaRPr lang="en-US"/>
        </a:p>
      </dgm:t>
    </dgm:pt>
    <dgm:pt modelId="{152D0239-ECD2-418A-B3E6-702FC0FFC643}">
      <dgm:prSet phldrT="[Text]"/>
      <dgm:spPr/>
      <dgm:t>
        <a:bodyPr/>
        <a:lstStyle/>
        <a:p>
          <a:r>
            <a:rPr lang="lv-LV" b="1" dirty="0"/>
            <a:t>Rezultāts</a:t>
          </a:r>
        </a:p>
        <a:p>
          <a:r>
            <a:rPr lang="lv-LV" dirty="0"/>
            <a:t>«pielietojums, optimizācija, automatizācija, komercializācija»</a:t>
          </a:r>
        </a:p>
        <a:p>
          <a:endParaRPr lang="en-US" dirty="0"/>
        </a:p>
      </dgm:t>
    </dgm:pt>
    <dgm:pt modelId="{E55DF34D-599C-46B3-ACEB-0F6815813F4A}" type="parTrans" cxnId="{CF27F7D3-6A71-4827-9019-32F6C312F31E}">
      <dgm:prSet/>
      <dgm:spPr/>
      <dgm:t>
        <a:bodyPr/>
        <a:lstStyle/>
        <a:p>
          <a:endParaRPr lang="en-US"/>
        </a:p>
      </dgm:t>
    </dgm:pt>
    <dgm:pt modelId="{7DFDA6DB-94F9-494E-8423-6D60794FF24C}" type="sibTrans" cxnId="{CF27F7D3-6A71-4827-9019-32F6C312F31E}">
      <dgm:prSet/>
      <dgm:spPr/>
      <dgm:t>
        <a:bodyPr/>
        <a:lstStyle/>
        <a:p>
          <a:endParaRPr lang="en-US"/>
        </a:p>
      </dgm:t>
    </dgm:pt>
    <dgm:pt modelId="{EF965C4E-C926-48B9-B563-7C8900AFA239}" type="pres">
      <dgm:prSet presAssocID="{CB202061-EEDB-4596-BBB4-4DD37983E430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1FBB544F-F076-4D01-BE7F-89B0F85577C2}" type="pres">
      <dgm:prSet presAssocID="{152D0239-ECD2-418A-B3E6-702FC0FFC643}" presName="Accent3" presStyleCnt="0"/>
      <dgm:spPr/>
    </dgm:pt>
    <dgm:pt modelId="{733D1BB0-891B-4F1F-B2BD-FF2D266669DA}" type="pres">
      <dgm:prSet presAssocID="{152D0239-ECD2-418A-B3E6-702FC0FFC643}" presName="Accent" presStyleLbl="node1" presStyleIdx="0" presStyleCnt="3"/>
      <dgm:spPr/>
    </dgm:pt>
    <dgm:pt modelId="{82524DAB-134C-49FC-B0C5-47A461C654FF}" type="pres">
      <dgm:prSet presAssocID="{152D0239-ECD2-418A-B3E6-702FC0FFC643}" presName="ParentBackground3" presStyleCnt="0"/>
      <dgm:spPr/>
    </dgm:pt>
    <dgm:pt modelId="{10E65F06-6D58-435C-BDE7-220A8A6DA2E1}" type="pres">
      <dgm:prSet presAssocID="{152D0239-ECD2-418A-B3E6-702FC0FFC643}" presName="ParentBackground" presStyleLbl="fgAcc1" presStyleIdx="0" presStyleCnt="3"/>
      <dgm:spPr/>
    </dgm:pt>
    <dgm:pt modelId="{2FA87FC1-D45F-4947-A9AC-BA77982A908F}" type="pres">
      <dgm:prSet presAssocID="{152D0239-ECD2-418A-B3E6-702FC0FFC643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47BE6FFE-C8C1-4A76-B2A7-EDE220EEFAD1}" type="pres">
      <dgm:prSet presAssocID="{5F4BEB57-3F46-4956-A883-22BEEDD70049}" presName="Accent2" presStyleCnt="0"/>
      <dgm:spPr/>
    </dgm:pt>
    <dgm:pt modelId="{84212973-06D3-4AB5-918E-0A8574E6AE14}" type="pres">
      <dgm:prSet presAssocID="{5F4BEB57-3F46-4956-A883-22BEEDD70049}" presName="Accent" presStyleLbl="node1" presStyleIdx="1" presStyleCnt="3"/>
      <dgm:spPr/>
    </dgm:pt>
    <dgm:pt modelId="{3A267748-2490-46EB-847B-2A5A75857708}" type="pres">
      <dgm:prSet presAssocID="{5F4BEB57-3F46-4956-A883-22BEEDD70049}" presName="ParentBackground2" presStyleCnt="0"/>
      <dgm:spPr/>
    </dgm:pt>
    <dgm:pt modelId="{8D34700D-8C0A-4E9F-9712-E4CC56407DA2}" type="pres">
      <dgm:prSet presAssocID="{5F4BEB57-3F46-4956-A883-22BEEDD70049}" presName="ParentBackground" presStyleLbl="fgAcc1" presStyleIdx="1" presStyleCnt="3"/>
      <dgm:spPr/>
    </dgm:pt>
    <dgm:pt modelId="{DE96600A-D333-41BA-89A0-630F192B4930}" type="pres">
      <dgm:prSet presAssocID="{5F4BEB57-3F46-4956-A883-22BEEDD70049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21181A52-A150-4ACA-8E0B-03B203A851B5}" type="pres">
      <dgm:prSet presAssocID="{0D092DEF-A622-489F-8511-A3E954938F0E}" presName="Accent1" presStyleCnt="0"/>
      <dgm:spPr/>
    </dgm:pt>
    <dgm:pt modelId="{B3158DBB-2078-4F7D-B073-7E7C2C799579}" type="pres">
      <dgm:prSet presAssocID="{0D092DEF-A622-489F-8511-A3E954938F0E}" presName="Accent" presStyleLbl="node1" presStyleIdx="2" presStyleCnt="3"/>
      <dgm:spPr/>
    </dgm:pt>
    <dgm:pt modelId="{3C1104A4-5D63-4F23-9D97-EF174C531CA4}" type="pres">
      <dgm:prSet presAssocID="{0D092DEF-A622-489F-8511-A3E954938F0E}" presName="ParentBackground1" presStyleCnt="0"/>
      <dgm:spPr/>
    </dgm:pt>
    <dgm:pt modelId="{EE82AEF4-86C0-4135-B564-73A29C6A35DC}" type="pres">
      <dgm:prSet presAssocID="{0D092DEF-A622-489F-8511-A3E954938F0E}" presName="ParentBackground" presStyleLbl="fgAcc1" presStyleIdx="2" presStyleCnt="3"/>
      <dgm:spPr/>
    </dgm:pt>
    <dgm:pt modelId="{8E5ABFA4-9F59-4114-A0AB-72AD9B0238F6}" type="pres">
      <dgm:prSet presAssocID="{0D092DEF-A622-489F-8511-A3E954938F0E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2D3C7409-68FF-4A81-80C4-15FCAEF7240B}" type="presOf" srcId="{152D0239-ECD2-418A-B3E6-702FC0FFC643}" destId="{10E65F06-6D58-435C-BDE7-220A8A6DA2E1}" srcOrd="0" destOrd="0" presId="urn:microsoft.com/office/officeart/2011/layout/CircleProcess"/>
    <dgm:cxn modelId="{EC5B1C5E-D590-4402-ACF7-DEEF1C69A73A}" srcId="{CB202061-EEDB-4596-BBB4-4DD37983E430}" destId="{0D092DEF-A622-489F-8511-A3E954938F0E}" srcOrd="0" destOrd="0" parTransId="{21EC691D-4D9A-4345-96CA-13661431AB5A}" sibTransId="{068729DE-DB9D-4BD2-9461-9F9F1788172E}"/>
    <dgm:cxn modelId="{9778BB4D-12D8-445D-82D1-8F067C95D355}" type="presOf" srcId="{0D092DEF-A622-489F-8511-A3E954938F0E}" destId="{EE82AEF4-86C0-4135-B564-73A29C6A35DC}" srcOrd="0" destOrd="0" presId="urn:microsoft.com/office/officeart/2011/layout/CircleProcess"/>
    <dgm:cxn modelId="{C7038853-3DED-47E3-8A3D-08724C25A57F}" type="presOf" srcId="{0D092DEF-A622-489F-8511-A3E954938F0E}" destId="{8E5ABFA4-9F59-4114-A0AB-72AD9B0238F6}" srcOrd="1" destOrd="0" presId="urn:microsoft.com/office/officeart/2011/layout/CircleProcess"/>
    <dgm:cxn modelId="{E0A8907D-01CD-4084-83E2-ECA175541CDE}" type="presOf" srcId="{CB202061-EEDB-4596-BBB4-4DD37983E430}" destId="{EF965C4E-C926-48B9-B563-7C8900AFA239}" srcOrd="0" destOrd="0" presId="urn:microsoft.com/office/officeart/2011/layout/CircleProcess"/>
    <dgm:cxn modelId="{4EED9591-FF81-4041-B388-58FF9F55833F}" type="presOf" srcId="{152D0239-ECD2-418A-B3E6-702FC0FFC643}" destId="{2FA87FC1-D45F-4947-A9AC-BA77982A908F}" srcOrd="1" destOrd="0" presId="urn:microsoft.com/office/officeart/2011/layout/CircleProcess"/>
    <dgm:cxn modelId="{397FC8A3-598D-48EE-BB51-EF6C936126CA}" type="presOf" srcId="{5F4BEB57-3F46-4956-A883-22BEEDD70049}" destId="{DE96600A-D333-41BA-89A0-630F192B4930}" srcOrd="1" destOrd="0" presId="urn:microsoft.com/office/officeart/2011/layout/CircleProcess"/>
    <dgm:cxn modelId="{5F03E3CD-DE77-4D91-B00C-1567C307B379}" type="presOf" srcId="{5F4BEB57-3F46-4956-A883-22BEEDD70049}" destId="{8D34700D-8C0A-4E9F-9712-E4CC56407DA2}" srcOrd="0" destOrd="0" presId="urn:microsoft.com/office/officeart/2011/layout/CircleProcess"/>
    <dgm:cxn modelId="{CF27F7D3-6A71-4827-9019-32F6C312F31E}" srcId="{CB202061-EEDB-4596-BBB4-4DD37983E430}" destId="{152D0239-ECD2-418A-B3E6-702FC0FFC643}" srcOrd="2" destOrd="0" parTransId="{E55DF34D-599C-46B3-ACEB-0F6815813F4A}" sibTransId="{7DFDA6DB-94F9-494E-8423-6D60794FF24C}"/>
    <dgm:cxn modelId="{A36386FB-A9DA-4895-B53A-1FA879E1EE72}" srcId="{CB202061-EEDB-4596-BBB4-4DD37983E430}" destId="{5F4BEB57-3F46-4956-A883-22BEEDD70049}" srcOrd="1" destOrd="0" parTransId="{80B867D3-FF38-401B-AB4F-71E856D375AC}" sibTransId="{D5B40C7D-FF14-4D6F-A7A9-056F80B52579}"/>
    <dgm:cxn modelId="{A30DB28A-6D48-4595-9A0C-76FE32AA9D79}" type="presParOf" srcId="{EF965C4E-C926-48B9-B563-7C8900AFA239}" destId="{1FBB544F-F076-4D01-BE7F-89B0F85577C2}" srcOrd="0" destOrd="0" presId="urn:microsoft.com/office/officeart/2011/layout/CircleProcess"/>
    <dgm:cxn modelId="{25BFF6FB-07C0-4576-B9C9-5FE2BAB2C1BA}" type="presParOf" srcId="{1FBB544F-F076-4D01-BE7F-89B0F85577C2}" destId="{733D1BB0-891B-4F1F-B2BD-FF2D266669DA}" srcOrd="0" destOrd="0" presId="urn:microsoft.com/office/officeart/2011/layout/CircleProcess"/>
    <dgm:cxn modelId="{2F573562-708D-49D1-AA60-1F29F470D077}" type="presParOf" srcId="{EF965C4E-C926-48B9-B563-7C8900AFA239}" destId="{82524DAB-134C-49FC-B0C5-47A461C654FF}" srcOrd="1" destOrd="0" presId="urn:microsoft.com/office/officeart/2011/layout/CircleProcess"/>
    <dgm:cxn modelId="{C547772A-A887-4A4C-8DD9-49A9BE5E79E4}" type="presParOf" srcId="{82524DAB-134C-49FC-B0C5-47A461C654FF}" destId="{10E65F06-6D58-435C-BDE7-220A8A6DA2E1}" srcOrd="0" destOrd="0" presId="urn:microsoft.com/office/officeart/2011/layout/CircleProcess"/>
    <dgm:cxn modelId="{33DF874F-89E8-43EF-B45A-F1455413216F}" type="presParOf" srcId="{EF965C4E-C926-48B9-B563-7C8900AFA239}" destId="{2FA87FC1-D45F-4947-A9AC-BA77982A908F}" srcOrd="2" destOrd="0" presId="urn:microsoft.com/office/officeart/2011/layout/CircleProcess"/>
    <dgm:cxn modelId="{B7FDA6AB-57C7-4E45-9621-01F7AB741CA1}" type="presParOf" srcId="{EF965C4E-C926-48B9-B563-7C8900AFA239}" destId="{47BE6FFE-C8C1-4A76-B2A7-EDE220EEFAD1}" srcOrd="3" destOrd="0" presId="urn:microsoft.com/office/officeart/2011/layout/CircleProcess"/>
    <dgm:cxn modelId="{F2910920-E6AA-44AE-9540-8B4304AF7B83}" type="presParOf" srcId="{47BE6FFE-C8C1-4A76-B2A7-EDE220EEFAD1}" destId="{84212973-06D3-4AB5-918E-0A8574E6AE14}" srcOrd="0" destOrd="0" presId="urn:microsoft.com/office/officeart/2011/layout/CircleProcess"/>
    <dgm:cxn modelId="{CB6052CB-D350-4FDC-ABBB-79CC7C8B5DDC}" type="presParOf" srcId="{EF965C4E-C926-48B9-B563-7C8900AFA239}" destId="{3A267748-2490-46EB-847B-2A5A75857708}" srcOrd="4" destOrd="0" presId="urn:microsoft.com/office/officeart/2011/layout/CircleProcess"/>
    <dgm:cxn modelId="{13938258-90B4-495F-9C73-45268EEDE7C1}" type="presParOf" srcId="{3A267748-2490-46EB-847B-2A5A75857708}" destId="{8D34700D-8C0A-4E9F-9712-E4CC56407DA2}" srcOrd="0" destOrd="0" presId="urn:microsoft.com/office/officeart/2011/layout/CircleProcess"/>
    <dgm:cxn modelId="{FB1FA51E-2B25-445D-8A69-A8CFAE466BA3}" type="presParOf" srcId="{EF965C4E-C926-48B9-B563-7C8900AFA239}" destId="{DE96600A-D333-41BA-89A0-630F192B4930}" srcOrd="5" destOrd="0" presId="urn:microsoft.com/office/officeart/2011/layout/CircleProcess"/>
    <dgm:cxn modelId="{8EDFA3A8-18B9-4BFB-9768-FDBDB0A65367}" type="presParOf" srcId="{EF965C4E-C926-48B9-B563-7C8900AFA239}" destId="{21181A52-A150-4ACA-8E0B-03B203A851B5}" srcOrd="6" destOrd="0" presId="urn:microsoft.com/office/officeart/2011/layout/CircleProcess"/>
    <dgm:cxn modelId="{F2035B7B-1B53-4E29-9ABC-D4DB3BC45729}" type="presParOf" srcId="{21181A52-A150-4ACA-8E0B-03B203A851B5}" destId="{B3158DBB-2078-4F7D-B073-7E7C2C799579}" srcOrd="0" destOrd="0" presId="urn:microsoft.com/office/officeart/2011/layout/CircleProcess"/>
    <dgm:cxn modelId="{A053DFF4-7DF7-433D-9EDF-F217F9F3FAFD}" type="presParOf" srcId="{EF965C4E-C926-48B9-B563-7C8900AFA239}" destId="{3C1104A4-5D63-4F23-9D97-EF174C531CA4}" srcOrd="7" destOrd="0" presId="urn:microsoft.com/office/officeart/2011/layout/CircleProcess"/>
    <dgm:cxn modelId="{8D859C7F-913C-40A6-B60D-4F9BCA3171CF}" type="presParOf" srcId="{3C1104A4-5D63-4F23-9D97-EF174C531CA4}" destId="{EE82AEF4-86C0-4135-B564-73A29C6A35DC}" srcOrd="0" destOrd="0" presId="urn:microsoft.com/office/officeart/2011/layout/CircleProcess"/>
    <dgm:cxn modelId="{67FD5AA3-3B13-4233-9E70-D50621CA1A19}" type="presParOf" srcId="{EF965C4E-C926-48B9-B563-7C8900AFA239}" destId="{8E5ABFA4-9F59-4114-A0AB-72AD9B0238F6}" srcOrd="8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3DF0D6-D231-4E53-9640-0C4AFA3DC693}">
      <dsp:nvSpPr>
        <dsp:cNvPr id="0" name=""/>
        <dsp:cNvSpPr/>
      </dsp:nvSpPr>
      <dsp:spPr>
        <a:xfrm>
          <a:off x="0" y="1734850"/>
          <a:ext cx="2284883" cy="913953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300" kern="1200" dirty="0"/>
            <a:t>2000.gads</a:t>
          </a:r>
          <a:endParaRPr lang="en-US" sz="2300" kern="1200" dirty="0"/>
        </a:p>
      </dsp:txBody>
      <dsp:txXfrm>
        <a:off x="456977" y="1734850"/>
        <a:ext cx="1370930" cy="913953"/>
      </dsp:txXfrm>
    </dsp:sp>
    <dsp:sp modelId="{FFC93072-6B4B-4CAE-9F20-A7F62F6894AA}">
      <dsp:nvSpPr>
        <dsp:cNvPr id="0" name=""/>
        <dsp:cNvSpPr/>
      </dsp:nvSpPr>
      <dsp:spPr>
        <a:xfrm>
          <a:off x="2058962" y="1718692"/>
          <a:ext cx="2284883" cy="913953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300" kern="1200" dirty="0"/>
            <a:t>2012.gads</a:t>
          </a:r>
          <a:endParaRPr lang="en-US" sz="2300" kern="1200" dirty="0"/>
        </a:p>
      </dsp:txBody>
      <dsp:txXfrm>
        <a:off x="2515939" y="1718692"/>
        <a:ext cx="1370930" cy="913953"/>
      </dsp:txXfrm>
    </dsp:sp>
    <dsp:sp modelId="{B5D56A83-366B-4E28-BEAC-38991C1ECA16}">
      <dsp:nvSpPr>
        <dsp:cNvPr id="0" name=""/>
        <dsp:cNvSpPr/>
      </dsp:nvSpPr>
      <dsp:spPr>
        <a:xfrm>
          <a:off x="4115358" y="1718692"/>
          <a:ext cx="2284883" cy="913953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300" kern="1200" dirty="0"/>
            <a:t>2014.gads</a:t>
          </a:r>
          <a:endParaRPr lang="en-US" sz="2300" kern="1200" dirty="0"/>
        </a:p>
      </dsp:txBody>
      <dsp:txXfrm>
        <a:off x="4572335" y="1718692"/>
        <a:ext cx="1370930" cy="913953"/>
      </dsp:txXfrm>
    </dsp:sp>
    <dsp:sp modelId="{E9BC3CB8-FACE-4CA6-80E8-8A891F831EC5}">
      <dsp:nvSpPr>
        <dsp:cNvPr id="0" name=""/>
        <dsp:cNvSpPr/>
      </dsp:nvSpPr>
      <dsp:spPr>
        <a:xfrm>
          <a:off x="6171753" y="1718692"/>
          <a:ext cx="2284883" cy="913953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300" kern="1200" dirty="0"/>
            <a:t>2019.gads</a:t>
          </a:r>
          <a:endParaRPr lang="en-US" sz="2300" kern="1200" dirty="0"/>
        </a:p>
      </dsp:txBody>
      <dsp:txXfrm>
        <a:off x="6628730" y="1718692"/>
        <a:ext cx="1370930" cy="913953"/>
      </dsp:txXfrm>
    </dsp:sp>
    <dsp:sp modelId="{D929E89C-9BD7-42F7-87BE-032C8C25E00D}">
      <dsp:nvSpPr>
        <dsp:cNvPr id="0" name=""/>
        <dsp:cNvSpPr/>
      </dsp:nvSpPr>
      <dsp:spPr>
        <a:xfrm>
          <a:off x="8228148" y="1718692"/>
          <a:ext cx="2284883" cy="913953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300" kern="1200" dirty="0"/>
            <a:t>2020.gads</a:t>
          </a:r>
          <a:endParaRPr lang="en-US" sz="2300" kern="1200" dirty="0"/>
        </a:p>
      </dsp:txBody>
      <dsp:txXfrm>
        <a:off x="8685125" y="1718692"/>
        <a:ext cx="1370930" cy="9139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3D1BB0-891B-4F1F-B2BD-FF2D266669DA}">
      <dsp:nvSpPr>
        <dsp:cNvPr id="0" name=""/>
        <dsp:cNvSpPr/>
      </dsp:nvSpPr>
      <dsp:spPr>
        <a:xfrm>
          <a:off x="5193251" y="1261547"/>
          <a:ext cx="2265387" cy="22658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E65F06-6D58-435C-BDE7-220A8A6DA2E1}">
      <dsp:nvSpPr>
        <dsp:cNvPr id="0" name=""/>
        <dsp:cNvSpPr/>
      </dsp:nvSpPr>
      <dsp:spPr>
        <a:xfrm>
          <a:off x="5268469" y="1337087"/>
          <a:ext cx="2114952" cy="2114726"/>
        </a:xfrm>
        <a:prstGeom prst="ellipse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500" b="1" kern="1200" dirty="0"/>
            <a:t>Rezultāts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500" kern="1200" dirty="0"/>
            <a:t>«pielietojums, optimizācija, automatizācija, komercializācija»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5570816" y="1639247"/>
        <a:ext cx="1510258" cy="1510405"/>
      </dsp:txXfrm>
    </dsp:sp>
    <dsp:sp modelId="{84212973-06D3-4AB5-918E-0A8574E6AE14}">
      <dsp:nvSpPr>
        <dsp:cNvPr id="0" name=""/>
        <dsp:cNvSpPr/>
      </dsp:nvSpPr>
      <dsp:spPr>
        <a:xfrm rot="2700000">
          <a:off x="2854636" y="1264286"/>
          <a:ext cx="2259931" cy="2259931"/>
        </a:xfrm>
        <a:prstGeom prst="teardrop">
          <a:avLst>
            <a:gd name="adj" fmla="val 1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34700D-8C0A-4E9F-9712-E4CC56407DA2}">
      <dsp:nvSpPr>
        <dsp:cNvPr id="0" name=""/>
        <dsp:cNvSpPr/>
      </dsp:nvSpPr>
      <dsp:spPr>
        <a:xfrm>
          <a:off x="2927126" y="1337087"/>
          <a:ext cx="2114952" cy="2114726"/>
        </a:xfrm>
        <a:prstGeom prst="ellipse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500" b="1" kern="1200" dirty="0"/>
            <a:t>RTA IZI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500" kern="1200" dirty="0"/>
            <a:t>«pētniecība»</a:t>
          </a:r>
          <a:endParaRPr lang="en-US" sz="1500" kern="1200" dirty="0"/>
        </a:p>
      </dsp:txBody>
      <dsp:txXfrm>
        <a:off x="3229473" y="1639247"/>
        <a:ext cx="1510258" cy="1510405"/>
      </dsp:txXfrm>
    </dsp:sp>
    <dsp:sp modelId="{B3158DBB-2078-4F7D-B073-7E7C2C799579}">
      <dsp:nvSpPr>
        <dsp:cNvPr id="0" name=""/>
        <dsp:cNvSpPr/>
      </dsp:nvSpPr>
      <dsp:spPr>
        <a:xfrm rot="2700000">
          <a:off x="513293" y="1264286"/>
          <a:ext cx="2259931" cy="2259931"/>
        </a:xfrm>
        <a:prstGeom prst="teardrop">
          <a:avLst>
            <a:gd name="adj" fmla="val 1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82AEF4-86C0-4135-B564-73A29C6A35DC}">
      <dsp:nvSpPr>
        <dsp:cNvPr id="0" name=""/>
        <dsp:cNvSpPr/>
      </dsp:nvSpPr>
      <dsp:spPr>
        <a:xfrm>
          <a:off x="585783" y="1337087"/>
          <a:ext cx="2114952" cy="2114726"/>
        </a:xfrm>
        <a:prstGeom prst="ellipse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500" b="1" kern="1200" dirty="0"/>
            <a:t>Uzņēmums</a:t>
          </a:r>
          <a:br>
            <a:rPr lang="lv-LV" sz="1500" kern="1200" dirty="0"/>
          </a:br>
          <a:r>
            <a:rPr lang="lv-LV" sz="1500" kern="1200" dirty="0"/>
            <a:t>«problēma»</a:t>
          </a:r>
          <a:endParaRPr lang="en-US" sz="1500" kern="1200" dirty="0"/>
        </a:p>
      </dsp:txBody>
      <dsp:txXfrm>
        <a:off x="888129" y="1639247"/>
        <a:ext cx="1510258" cy="15104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208223-CE4F-48FF-B3D9-DEDF90F3D69B}" type="datetimeFigureOut">
              <a:rPr lang="lv-LV" smtClean="0"/>
              <a:t>26.01.2020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EBABA3-1F9E-4305-AFD3-9B2B6E50759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84228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088C2F-BCDC-4985-B318-DE5B1C72CB5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F68283A-F121-42F2-A689-90A7AE305FC2}" type="slidenum">
              <a:rPr lang="en-US" altLang="en-US"/>
              <a:pPr/>
              <a:t>56</a:t>
            </a:fld>
            <a:endParaRPr lang="en-US" altLang="en-US"/>
          </a:p>
        </p:txBody>
      </p:sp>
      <p:sp>
        <p:nvSpPr>
          <p:cNvPr id="14337" name="Rectangle 1">
            <a:extLst>
              <a:ext uri="{FF2B5EF4-FFF2-40B4-BE49-F238E27FC236}">
                <a16:creationId xmlns:a16="http://schemas.microsoft.com/office/drawing/2014/main" id="{5978B189-5DBD-45B4-A3C3-0F1D9F7B4CF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62099C81-F82A-43E2-9574-C1F3F5A20E1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1264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088C2F-BCDC-4985-B318-DE5B1C72CB5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F68283A-F121-42F2-A689-90A7AE305FC2}" type="slidenum">
              <a:rPr lang="en-US" altLang="en-US"/>
              <a:pPr/>
              <a:t>59</a:t>
            </a:fld>
            <a:endParaRPr lang="en-US" altLang="en-US"/>
          </a:p>
        </p:txBody>
      </p:sp>
      <p:sp>
        <p:nvSpPr>
          <p:cNvPr id="14337" name="Rectangle 1">
            <a:extLst>
              <a:ext uri="{FF2B5EF4-FFF2-40B4-BE49-F238E27FC236}">
                <a16:creationId xmlns:a16="http://schemas.microsoft.com/office/drawing/2014/main" id="{5978B189-5DBD-45B4-A3C3-0F1D9F7B4CF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62099C81-F82A-43E2-9574-C1F3F5A20E1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70956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088C2F-BCDC-4985-B318-DE5B1C72CB5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F68283A-F121-42F2-A689-90A7AE305FC2}" type="slidenum">
              <a:rPr lang="en-US" altLang="en-US"/>
              <a:pPr/>
              <a:t>60</a:t>
            </a:fld>
            <a:endParaRPr lang="en-US" altLang="en-US"/>
          </a:p>
        </p:txBody>
      </p:sp>
      <p:sp>
        <p:nvSpPr>
          <p:cNvPr id="14337" name="Rectangle 1">
            <a:extLst>
              <a:ext uri="{FF2B5EF4-FFF2-40B4-BE49-F238E27FC236}">
                <a16:creationId xmlns:a16="http://schemas.microsoft.com/office/drawing/2014/main" id="{5978B189-5DBD-45B4-A3C3-0F1D9F7B4CF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62099C81-F82A-43E2-9574-C1F3F5A20E1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003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C5534-4DCC-4C0A-AC20-B49013963E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4B8149-6555-486E-A37B-9D32BD3C2E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26DBE8-F147-4978-A381-F5B2D521D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ADC9F-524C-4FA9-A9AB-B2875DF8F962}" type="datetime1">
              <a:rPr lang="lv-LV" smtClean="0"/>
              <a:t>26.01.2020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9C513-EB37-4DDC-8AA4-13237ED8B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FEB653-503B-4511-A4A0-70304EA2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099C0-7FD7-45E3-B47B-872C7358D51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722564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555D6-FF3C-466B-B6DC-E222F1D61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97A8C0-3D28-4A3A-BA58-3C064C96C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FE1530-AB42-4EFE-AF01-8E2FE4C0C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9842B-CF8F-46B2-99DF-8103B46C11EE}" type="datetime1">
              <a:rPr lang="lv-LV" smtClean="0"/>
              <a:t>26.01.2020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CAE97B-E520-44DD-865E-94C780FFB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E50345-AF6B-4003-846B-F743633E0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099C0-7FD7-45E3-B47B-872C7358D51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196542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A346F2-5F3D-4778-A368-DA92148C3F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099D29-7F50-460A-BB87-8C61AB0634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9D5BF6-0DF0-462B-A223-1F0255CA9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E7921-59AE-4C65-A2D4-9FEBD5D34FC2}" type="datetime1">
              <a:rPr lang="lv-LV" smtClean="0"/>
              <a:t>26.01.2020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FE4CF2-5515-4BCF-9893-137A03DE1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D12181-8110-4D01-94BA-FBA024AA3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099C0-7FD7-45E3-B47B-872C7358D51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14385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2"/>
            <a:ext cx="5156200" cy="8256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7552"/>
            <a:ext cx="5181601" cy="3680525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E3093AD-5881-448C-9531-21A440169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A9E906-3CF4-40B7-ABD9-1E5E462B4A5D}" type="datetimeFigureOut">
              <a:rPr lang="en-US"/>
              <a:pPr>
                <a:defRPr/>
              </a:pPr>
              <a:t>1/26/2020</a:t>
            </a:fld>
            <a:endParaRPr lang="lv-LV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BA22819-9256-4499-BD8E-D6A07FB63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1D3D3F9-4A80-4605-A4C2-0315672DD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1F94B-595A-482E-946C-3DB29E02F3D6}" type="slidenum">
              <a:rPr lang="lv-LV" altLang="lv-LV"/>
              <a:pPr>
                <a:defRPr/>
              </a:pPr>
              <a:t>‹#›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3801063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C083D-6A59-487F-B10F-1BC15C1F3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450829-3B84-442E-82E4-1C2365453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507C88-320E-4A2C-9754-1B5477612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52F9E-A222-4529-AE65-07367352F048}" type="datetime1">
              <a:rPr lang="lv-LV" smtClean="0"/>
              <a:t>26.01.2020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9CC2A6-7931-4467-865D-9E7149255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79B7FA-D477-4D58-A74D-9F5FF89C6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099C0-7FD7-45E3-B47B-872C7358D51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72645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9F2BB-8663-4950-9A51-CA4571B14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2FEF4B-27F7-404D-87D5-33570573A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6B4652-E97C-4705-B984-F8A502D95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9B66D-6115-44DB-968C-B69E6814D635}" type="datetime1">
              <a:rPr lang="lv-LV" smtClean="0"/>
              <a:t>26.01.2020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F56D79-1E58-4BA6-A268-12DB8B14A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8C072-546E-4C10-A3D8-0D7A1E812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099C0-7FD7-45E3-B47B-872C7358D51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94607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64FA0-8387-4362-B9E6-F993D0D13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C248D-881F-48DF-9361-02A0181325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900E0D-EAF0-4553-8DA2-79F5128BC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06A4F8-EC72-414E-8A10-2DAEFDE91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500FE-EDCC-4872-8D7C-764C50FF2EEC}" type="datetime1">
              <a:rPr lang="lv-LV" smtClean="0"/>
              <a:t>26.01.2020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309B15-3AE9-46AA-A1D0-BBD4DBEF7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99B680-48F2-405D-A759-D3FA78357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099C0-7FD7-45E3-B47B-872C7358D51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600300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2E2A4-2C98-445D-BE22-6F8C81A84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B90350-252A-41D8-8A8C-262CD19A46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51C081-AF25-421C-ABC3-5FF5510C66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0BC6E3-D2A9-4D2A-80E4-14170E9324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A4FADF-D38A-4797-AD0F-E518A64EEA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7D4311-A89C-4BB6-A966-CA03A19EC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B9D1-28FC-410F-A6EB-2424C26ADDAE}" type="datetime1">
              <a:rPr lang="lv-LV" smtClean="0"/>
              <a:t>26.01.2020</a:t>
            </a:fld>
            <a:endParaRPr lang="lv-LV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FCAAB0-BB07-4769-BCCD-5D042DDA8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7AF7B3-112F-4B39-AB07-DF00BA6C9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099C0-7FD7-45E3-B47B-872C7358D51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03009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23FCC-2422-4CB4-8592-AFA348151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56F0FA-B6DB-46DF-A3D0-2C2EFB29C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03DAF-FF62-4D45-B05F-2D21EEE4A1E4}" type="datetime1">
              <a:rPr lang="lv-LV" smtClean="0"/>
              <a:t>26.01.2020</a:t>
            </a:fld>
            <a:endParaRPr lang="lv-LV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07239B-02EF-491E-A3C3-E04DCDD64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E52446-FB62-4CB9-ABA4-42CEDCB85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099C0-7FD7-45E3-B47B-872C7358D51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08574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AA3C8D-E7F2-486C-9687-5235F4EAA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B3E3-AD30-45A5-B8F1-D76FACD03E81}" type="datetime1">
              <a:rPr lang="lv-LV" smtClean="0"/>
              <a:t>26.01.2020</a:t>
            </a:fld>
            <a:endParaRPr lang="lv-LV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FB315F-0721-43EC-BD76-99001C3DA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9FC8D4-7C63-4614-A5D2-A87944C9E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099C0-7FD7-45E3-B47B-872C7358D51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93662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84907-AB0C-4674-8881-5696363F5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9E3F02-A1C9-4699-8623-13163DFF3A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6EDB9D-0940-4040-8EF7-5CB9B8E8FB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E0BBEA-8F31-4AAA-81E0-037CC722B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A3499-0D6A-4F36-8ED7-BC2146847C86}" type="datetime1">
              <a:rPr lang="lv-LV" smtClean="0"/>
              <a:t>26.01.2020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67A7A8-C038-49F7-AF99-643F94D43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22ABF7-3732-422C-B516-76C311DFE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099C0-7FD7-45E3-B47B-872C7358D51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257935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DAE56-45FD-406B-BFDE-B0834CDF2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37D191-9923-40F2-939E-87B8AA0903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E9F692-CB5C-4348-8161-488DD8DBB8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0BB205-DB60-4F9A-83D1-99C93FFF7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E26C7-A1BF-4452-AB65-26E17EC71F72}" type="datetime1">
              <a:rPr lang="lv-LV" smtClean="0"/>
              <a:t>26.01.2020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AA2FD-40EC-4A22-A3E3-58F34425E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66762C-5E5C-432E-BD45-22B42C912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099C0-7FD7-45E3-B47B-872C7358D51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94361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CAF48E-682F-47B9-B95E-651B984CB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6D3EFF-C3CE-4067-9E1C-01B7DA046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A61720-6342-4226-94A4-9C99019F55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12B37-852B-481F-A5B2-9C480AF0799A}" type="datetime1">
              <a:rPr lang="lv-LV" smtClean="0"/>
              <a:t>26.01.2020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44F9B-B529-42C8-8E13-B7B17E1357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lv-LV"/>
              <a:t>Rēzeknes Tehnoloģiju akadēmija 24.01.2020.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F25E7-7915-4CF7-B0B4-87340E4C49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099C0-7FD7-45E3-B47B-872C7358D51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53595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rezekne.lv/2018/12/27/rta-aprobe-saleslabs-apmacibu-metodi/" TargetMode="Externa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29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30.jpeg"/><Relationship Id="rId4" Type="http://schemas.openxmlformats.org/officeDocument/2006/relationships/image" Target="../media/image129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31.jpeg"/><Relationship Id="rId4" Type="http://schemas.openxmlformats.org/officeDocument/2006/relationships/image" Target="../media/image129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32.jpeg"/><Relationship Id="rId4" Type="http://schemas.openxmlformats.org/officeDocument/2006/relationships/image" Target="../media/image1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33.jpeg"/><Relationship Id="rId4" Type="http://schemas.openxmlformats.org/officeDocument/2006/relationships/image" Target="../media/image129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34.png"/><Relationship Id="rId4" Type="http://schemas.openxmlformats.org/officeDocument/2006/relationships/image" Target="../media/image129.pn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28.png"/><Relationship Id="rId7" Type="http://schemas.openxmlformats.org/officeDocument/2006/relationships/image" Target="../media/image137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10" Type="http://schemas.openxmlformats.org/officeDocument/2006/relationships/image" Target="../media/image2.png"/><Relationship Id="rId4" Type="http://schemas.openxmlformats.org/officeDocument/2006/relationships/image" Target="../media/image129.png"/><Relationship Id="rId9" Type="http://schemas.openxmlformats.org/officeDocument/2006/relationships/image" Target="../media/image139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29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29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29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29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7" Type="http://schemas.openxmlformats.org/officeDocument/2006/relationships/image" Target="../media/image2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1.svg"/><Relationship Id="rId5" Type="http://schemas.openxmlformats.org/officeDocument/2006/relationships/image" Target="../media/image140.png"/><Relationship Id="rId4" Type="http://schemas.openxmlformats.org/officeDocument/2006/relationships/image" Target="../media/image129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png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45.png"/><Relationship Id="rId7" Type="http://schemas.openxmlformats.org/officeDocument/2006/relationships/image" Target="../media/image149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10" Type="http://schemas.openxmlformats.org/officeDocument/2006/relationships/image" Target="../media/image152.png"/><Relationship Id="rId4" Type="http://schemas.openxmlformats.org/officeDocument/2006/relationships/image" Target="../media/image146.png"/><Relationship Id="rId9" Type="http://schemas.openxmlformats.org/officeDocument/2006/relationships/image" Target="../media/image15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png"/><Relationship Id="rId4" Type="http://schemas.openxmlformats.org/officeDocument/2006/relationships/image" Target="../media/image20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8.jf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png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4" Type="http://schemas.openxmlformats.org/officeDocument/2006/relationships/image" Target="../media/image4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67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70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2.png"/><Relationship Id="rId4" Type="http://schemas.openxmlformats.org/officeDocument/2006/relationships/image" Target="../media/image77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85.e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93.jpeg"/><Relationship Id="rId4" Type="http://schemas.openxmlformats.org/officeDocument/2006/relationships/image" Target="../media/image9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96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00.png"/><Relationship Id="rId4" Type="http://schemas.openxmlformats.org/officeDocument/2006/relationships/image" Target="../media/image99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07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scopus.com/" TargetMode="External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AB35B-1707-4013-8416-E6D454492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6914" y="1099253"/>
            <a:ext cx="9144000" cy="1001894"/>
          </a:xfrm>
        </p:spPr>
        <p:txBody>
          <a:bodyPr>
            <a:noAutofit/>
          </a:bodyPr>
          <a:lstStyle/>
          <a:p>
            <a:r>
              <a:rPr lang="lv-LV" sz="2400" dirty="0">
                <a:latin typeface="+mn-lt"/>
                <a:cs typeface="Times New Roman" panose="02020603050405020304" pitchFamily="18" charset="0"/>
              </a:rPr>
              <a:t>RĒZEKNES TEHNOLOĢIJU AKADĒMIJA </a:t>
            </a:r>
            <a:br>
              <a:rPr lang="lv-LV" sz="2400" dirty="0">
                <a:latin typeface="+mn-lt"/>
                <a:cs typeface="Times New Roman" panose="02020603050405020304" pitchFamily="18" charset="0"/>
              </a:rPr>
            </a:br>
            <a:r>
              <a:rPr lang="lv-LV" sz="2400" dirty="0">
                <a:latin typeface="+mn-lt"/>
                <a:cs typeface="Times New Roman" panose="02020603050405020304" pitchFamily="18" charset="0"/>
              </a:rPr>
              <a:t>Inženieru fakultāte</a:t>
            </a:r>
            <a:br>
              <a:rPr lang="lv-LV" sz="2400" dirty="0">
                <a:latin typeface="+mn-lt"/>
                <a:cs typeface="Times New Roman" panose="02020603050405020304" pitchFamily="18" charset="0"/>
              </a:rPr>
            </a:br>
            <a:r>
              <a:rPr lang="lv-LV" sz="2400" dirty="0">
                <a:latin typeface="+mn-lt"/>
                <a:cs typeface="Times New Roman" panose="02020603050405020304" pitchFamily="18" charset="0"/>
              </a:rPr>
              <a:t>Inženierzinātņu institūts</a:t>
            </a:r>
            <a:br>
              <a:rPr lang="lv-LV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lv-LV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5B1385-7FC5-4EBB-9027-7098B1369A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1189" y="2294859"/>
            <a:ext cx="10650582" cy="2611357"/>
          </a:xfrm>
        </p:spPr>
        <p:txBody>
          <a:bodyPr>
            <a:normAutofit/>
          </a:bodyPr>
          <a:lstStyle/>
          <a:p>
            <a:r>
              <a:rPr lang="lv-LV" sz="4400" b="1" dirty="0">
                <a:cs typeface="Times New Roman" panose="02020603050405020304" pitchFamily="18" charset="0"/>
              </a:rPr>
              <a:t>«Lāzertehnoloģijas – </a:t>
            </a:r>
          </a:p>
          <a:p>
            <a:r>
              <a:rPr lang="lv-LV" sz="4400" b="1" dirty="0">
                <a:cs typeface="Times New Roman" panose="02020603050405020304" pitchFamily="18" charset="0"/>
              </a:rPr>
              <a:t>Rēzeknes Tehnoloģiju akadēmijā»</a:t>
            </a:r>
            <a:endParaRPr lang="lv-LV" dirty="0"/>
          </a:p>
        </p:txBody>
      </p:sp>
      <p:pic>
        <p:nvPicPr>
          <p:cNvPr id="1026" name="Picture 2" descr="Attēlu rezultāti vaicājumam “rta logo”">
            <a:extLst>
              <a:ext uri="{FF2B5EF4-FFF2-40B4-BE49-F238E27FC236}">
                <a16:creationId xmlns:a16="http://schemas.microsoft.com/office/drawing/2014/main" id="{42DD0DEA-7EB9-406C-9660-0483496C2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97" y="185380"/>
            <a:ext cx="2357890" cy="70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6225DBF-D5F8-4618-BD6D-CA6640AF69FF}"/>
              </a:ext>
            </a:extLst>
          </p:cNvPr>
          <p:cNvSpPr/>
          <p:nvPr/>
        </p:nvSpPr>
        <p:spPr>
          <a:xfrm>
            <a:off x="5347397" y="6038957"/>
            <a:ext cx="1497205" cy="464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lv-LV" b="1" dirty="0">
                <a:ea typeface="Times New Roman" panose="02020603050405020304" pitchFamily="18" charset="0"/>
              </a:rPr>
              <a:t>Rēzekne 2020</a:t>
            </a:r>
            <a:endParaRPr lang="lv-LV" sz="1400" dirty="0">
              <a:effectLst/>
              <a:ea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CC65A70-3B5B-4321-9F14-FF95B5326018}"/>
              </a:ext>
            </a:extLst>
          </p:cNvPr>
          <p:cNvCxnSpPr>
            <a:cxnSpLocks/>
          </p:cNvCxnSpPr>
          <p:nvPr/>
        </p:nvCxnSpPr>
        <p:spPr>
          <a:xfrm>
            <a:off x="1567542" y="2001278"/>
            <a:ext cx="901337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23BE179E-6B00-458D-B579-C6B6077B1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6583" y="32373"/>
            <a:ext cx="3065417" cy="111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ttēlu rezultāti vaicājumam “rēzeknes tehnoloģiju akadēmija”">
            <a:extLst>
              <a:ext uri="{FF2B5EF4-FFF2-40B4-BE49-F238E27FC236}">
                <a16:creationId xmlns:a16="http://schemas.microsoft.com/office/drawing/2014/main" id="{8F1E0721-2B61-42DF-87CE-87F6E4A21F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997" y="3814300"/>
            <a:ext cx="3024006" cy="2015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7715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ājenes vietturis 1">
            <a:extLst>
              <a:ext uri="{FF2B5EF4-FFF2-40B4-BE49-F238E27FC236}">
                <a16:creationId xmlns:a16="http://schemas.microsoft.com/office/drawing/2014/main" id="{77D9B496-232E-4289-B043-AE08D04A0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pic>
        <p:nvPicPr>
          <p:cNvPr id="3" name="Picture 15">
            <a:extLst>
              <a:ext uri="{FF2B5EF4-FFF2-40B4-BE49-F238E27FC236}">
                <a16:creationId xmlns:a16="http://schemas.microsoft.com/office/drawing/2014/main" id="{F8663923-1905-4ED4-BCD1-FF01BE834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758" y="334783"/>
            <a:ext cx="3240836" cy="2236177"/>
          </a:xfrm>
          <a:prstGeom prst="rect">
            <a:avLst/>
          </a:prstGeom>
        </p:spPr>
      </p:pic>
      <p:pic>
        <p:nvPicPr>
          <p:cNvPr id="4" name="Graphic 13">
            <a:extLst>
              <a:ext uri="{FF2B5EF4-FFF2-40B4-BE49-F238E27FC236}">
                <a16:creationId xmlns:a16="http://schemas.microsoft.com/office/drawing/2014/main" id="{9C193B05-3081-4B3B-962D-028850C43E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33235" y="308681"/>
            <a:ext cx="2338049" cy="2262279"/>
          </a:xfrm>
          <a:prstGeom prst="rect">
            <a:avLst/>
          </a:prstGeom>
        </p:spPr>
      </p:pic>
      <p:pic>
        <p:nvPicPr>
          <p:cNvPr id="5" name="Picture 14">
            <a:extLst>
              <a:ext uri="{FF2B5EF4-FFF2-40B4-BE49-F238E27FC236}">
                <a16:creationId xmlns:a16="http://schemas.microsoft.com/office/drawing/2014/main" id="{637774D2-903A-4439-99D9-527A2E3ED5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2497066" y="1279386"/>
            <a:ext cx="2909057" cy="6839378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E9DA41C6-E8E8-4296-A84C-BE49D0580F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3268" y="308681"/>
            <a:ext cx="3567362" cy="3106065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A091ECD4-C524-47E1-A6D9-7DD8F279F3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3268" y="3815734"/>
            <a:ext cx="2653038" cy="2227687"/>
          </a:xfrm>
          <a:prstGeom prst="rect">
            <a:avLst/>
          </a:prstGeom>
        </p:spPr>
      </p:pic>
      <p:pic>
        <p:nvPicPr>
          <p:cNvPr id="8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C92FF1A0-A813-44A9-A231-6CD26C0A8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9928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3EE3D595-5C13-422B-AD96-05BFD74013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defRPr/>
            </a:pPr>
            <a:r>
              <a:rPr lang="lv-LV" altLang="en-US" sz="1900" dirty="0"/>
              <a:t>Projekts „</a:t>
            </a:r>
            <a:r>
              <a:rPr lang="lv-LV" altLang="en-US" sz="1900" dirty="0" err="1"/>
              <a:t>Interreg</a:t>
            </a:r>
            <a:r>
              <a:rPr lang="lv-LV" altLang="en-US" sz="1900" dirty="0"/>
              <a:t> V-A Latvia – </a:t>
            </a:r>
            <a:r>
              <a:rPr lang="lv-LV" altLang="en-US" sz="1900" dirty="0" err="1"/>
              <a:t>Lithuania</a:t>
            </a:r>
            <a:r>
              <a:rPr lang="lv-LV" altLang="en-US" sz="1900" dirty="0"/>
              <a:t> </a:t>
            </a:r>
            <a:r>
              <a:rPr lang="lv-LV" altLang="en-US" sz="1900" dirty="0" err="1"/>
              <a:t>Programme</a:t>
            </a:r>
            <a:r>
              <a:rPr lang="lv-LV" altLang="en-US" sz="1900" dirty="0"/>
              <a:t> 2014-2020 </a:t>
            </a:r>
            <a:r>
              <a:rPr lang="lv-LV" altLang="en-US" sz="1900" dirty="0" err="1"/>
              <a:t>SalesLabs</a:t>
            </a:r>
            <a:r>
              <a:rPr lang="lv-LV" altLang="en-US" sz="1900" dirty="0"/>
              <a:t> </a:t>
            </a:r>
            <a:r>
              <a:rPr lang="lv-LV" altLang="en-US" sz="1900" dirty="0" err="1"/>
              <a:t>for</a:t>
            </a:r>
            <a:r>
              <a:rPr lang="lv-LV" altLang="en-US" sz="1900" dirty="0"/>
              <a:t> </a:t>
            </a:r>
            <a:r>
              <a:rPr lang="lv-LV" altLang="en-US" sz="1900" dirty="0" err="1"/>
              <a:t>employability</a:t>
            </a:r>
            <a:r>
              <a:rPr lang="lv-LV" altLang="en-US" sz="1900" dirty="0"/>
              <a:t> </a:t>
            </a:r>
            <a:r>
              <a:rPr lang="lv-LV" altLang="en-US" sz="1900" dirty="0" err="1"/>
              <a:t>competencies</a:t>
            </a:r>
            <a:r>
              <a:rPr lang="lv-LV" altLang="en-US" sz="1900" dirty="0"/>
              <a:t> </a:t>
            </a:r>
            <a:r>
              <a:rPr lang="lv-LV" altLang="en-US" sz="1900" dirty="0" err="1"/>
              <a:t>development</a:t>
            </a:r>
            <a:r>
              <a:rPr lang="lv-LV" altLang="en-US" sz="1900" dirty="0"/>
              <a:t>/</a:t>
            </a:r>
            <a:r>
              <a:rPr lang="lv-LV" altLang="en-US" sz="1900" dirty="0" err="1"/>
              <a:t>SalesLabs</a:t>
            </a:r>
            <a:r>
              <a:rPr lang="lv-LV" altLang="en-US" sz="1900" dirty="0"/>
              <a:t> No: LLI-184” RTA studenti (</a:t>
            </a:r>
            <a:r>
              <a:rPr lang="lv-LV" altLang="en-US" sz="1900" dirty="0" err="1"/>
              <a:t>Z.Kačkāne</a:t>
            </a:r>
            <a:r>
              <a:rPr lang="lv-LV" altLang="en-US" sz="1900" dirty="0"/>
              <a:t>, </a:t>
            </a:r>
            <a:r>
              <a:rPr lang="lv-LV" altLang="en-US" sz="1900" dirty="0" err="1"/>
              <a:t>N.Brokāne</a:t>
            </a:r>
            <a:r>
              <a:rPr lang="lv-LV" altLang="en-US" sz="1900" dirty="0"/>
              <a:t>, </a:t>
            </a:r>
            <a:r>
              <a:rPr lang="lv-LV" altLang="en-US" sz="1900" dirty="0" err="1"/>
              <a:t>S.Kārkliņa</a:t>
            </a:r>
            <a:r>
              <a:rPr lang="lv-LV" altLang="en-US" sz="1900" dirty="0"/>
              <a:t>), piedaloties sadarbībā ar pētnieciskā centra laborantiem veica reālu  </a:t>
            </a:r>
            <a:r>
              <a:rPr lang="lv-LV" altLang="en-US" sz="1900" b="1" dirty="0"/>
              <a:t>uzņēmuma „KUUP CAFFEE</a:t>
            </a:r>
            <a:r>
              <a:rPr lang="lv-LV" altLang="en-US" sz="1900" dirty="0"/>
              <a:t>” pasūtījumdarbu, </a:t>
            </a:r>
            <a:r>
              <a:rPr lang="lv-LV" altLang="en-US" sz="1900" dirty="0" err="1"/>
              <a:t>barista</a:t>
            </a:r>
            <a:r>
              <a:rPr lang="lv-LV" altLang="en-US" sz="1900" dirty="0"/>
              <a:t> uniformu,  izstrādes procesā veicot </a:t>
            </a:r>
            <a:r>
              <a:rPr lang="lv-LV" altLang="en-US" sz="1900" b="1" dirty="0"/>
              <a:t>uniformas detaļu </a:t>
            </a:r>
            <a:r>
              <a:rPr lang="lv-LV" altLang="en-US" sz="1900" b="1" dirty="0" err="1"/>
              <a:t>lāzergravēšanu</a:t>
            </a:r>
            <a:r>
              <a:rPr lang="lv-LV" altLang="en-US" sz="1900" b="1" dirty="0"/>
              <a:t> un </a:t>
            </a:r>
            <a:r>
              <a:rPr lang="lv-LV" altLang="en-US" sz="1900" b="1" dirty="0" err="1"/>
              <a:t>lāzergriešanu</a:t>
            </a:r>
            <a:r>
              <a:rPr lang="lv-LV" altLang="en-US" sz="1900" dirty="0"/>
              <a:t>; Sižets Latgales televīzijā</a:t>
            </a:r>
          </a:p>
          <a:p>
            <a:pPr marL="0" indent="0">
              <a:buNone/>
              <a:defRPr/>
            </a:pPr>
            <a:r>
              <a:rPr lang="lv-LV" altLang="en-US" sz="1900" u="sng" dirty="0">
                <a:hlinkClick r:id="rId2"/>
              </a:rPr>
              <a:t>http://rezekne.lv/2018/12/27/rta-aprobe-saleslabs-apmacibu-metodi/</a:t>
            </a:r>
            <a:endParaRPr lang="lv-LV" altLang="en-US" sz="1900" u="sng" dirty="0"/>
          </a:p>
          <a:p>
            <a:pPr>
              <a:defRPr/>
            </a:pPr>
            <a:endParaRPr lang="lv-LV" altLang="en-US" sz="1900" b="1" dirty="0"/>
          </a:p>
          <a:p>
            <a:pPr marL="285750" indent="-285750">
              <a:defRPr/>
            </a:pPr>
            <a:r>
              <a:rPr lang="lv-LV" altLang="en-US" sz="1900" b="1" dirty="0"/>
              <a:t>sadarbības rezultātu preze</a:t>
            </a:r>
            <a:r>
              <a:rPr lang="lv-LV" altLang="en-US" sz="1900" dirty="0"/>
              <a:t>ntācija: </a:t>
            </a:r>
            <a:r>
              <a:rPr lang="lv-LV" altLang="en-US" sz="1900" b="1" dirty="0"/>
              <a:t>Praktiski par uzņēmēja sadarbību ar zinātni</a:t>
            </a:r>
            <a:r>
              <a:rPr lang="lv-LV" altLang="en-US" sz="1900" dirty="0"/>
              <a:t>, G. </a:t>
            </a:r>
            <a:r>
              <a:rPr lang="lv-LV" altLang="en-US" sz="1900" dirty="0" err="1"/>
              <a:t>Šults</a:t>
            </a:r>
            <a:r>
              <a:rPr lang="lv-LV" altLang="en-US" sz="1900" dirty="0"/>
              <a:t>, SIA „</a:t>
            </a:r>
            <a:r>
              <a:rPr lang="lv-LV" altLang="en-US" sz="1900" dirty="0" err="1"/>
              <a:t>Technical</a:t>
            </a:r>
            <a:r>
              <a:rPr lang="lv-LV" altLang="en-US" sz="1900" dirty="0"/>
              <a:t> </a:t>
            </a:r>
            <a:r>
              <a:rPr lang="lv-LV" altLang="en-US" sz="1900" dirty="0" err="1"/>
              <a:t>Textiles</a:t>
            </a:r>
            <a:r>
              <a:rPr lang="lv-LV" altLang="en-US" sz="1900" dirty="0"/>
              <a:t>”,  </a:t>
            </a:r>
            <a:r>
              <a:rPr lang="lv-LV" altLang="en-US" sz="1900" b="1" dirty="0"/>
              <a:t>LIAA rīkotajā  pasākumā RTA  "Burgers ar zinātnieku" </a:t>
            </a:r>
            <a:r>
              <a:rPr lang="lv-LV" altLang="en-US" sz="1900" dirty="0"/>
              <a:t>2018.g. 8.  novembrī</a:t>
            </a:r>
          </a:p>
          <a:p>
            <a:endParaRPr lang="en-US" dirty="0"/>
          </a:p>
        </p:txBody>
      </p:sp>
      <p:sp>
        <p:nvSpPr>
          <p:cNvPr id="4" name="Kājenes vietturis 3">
            <a:extLst>
              <a:ext uri="{FF2B5EF4-FFF2-40B4-BE49-F238E27FC236}">
                <a16:creationId xmlns:a16="http://schemas.microsoft.com/office/drawing/2014/main" id="{EBA1E262-0F17-4411-A9E3-2DCDA0410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E691C7B-F3A7-42E0-8346-4DA28DDCAF43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b="1" dirty="0"/>
              <a:t>REZULTĀTI</a:t>
            </a:r>
            <a:endParaRPr lang="en-US" b="1" dirty="0"/>
          </a:p>
        </p:txBody>
      </p:sp>
      <p:cxnSp>
        <p:nvCxnSpPr>
          <p:cNvPr id="6" name="Straight Connector 27">
            <a:extLst>
              <a:ext uri="{FF2B5EF4-FFF2-40B4-BE49-F238E27FC236}">
                <a16:creationId xmlns:a16="http://schemas.microsoft.com/office/drawing/2014/main" id="{4910EB5D-7722-4E0F-A3CB-50EB45316FBF}"/>
              </a:ext>
            </a:extLst>
          </p:cNvPr>
          <p:cNvCxnSpPr>
            <a:cxnSpLocks/>
          </p:cNvCxnSpPr>
          <p:nvPr/>
        </p:nvCxnSpPr>
        <p:spPr>
          <a:xfrm>
            <a:off x="922638" y="1363669"/>
            <a:ext cx="236088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119092D4-3998-4A61-A6A9-20C31AE05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041857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ājenes vietturis 1">
            <a:extLst>
              <a:ext uri="{FF2B5EF4-FFF2-40B4-BE49-F238E27FC236}">
                <a16:creationId xmlns:a16="http://schemas.microsoft.com/office/drawing/2014/main" id="{05486E82-5BE6-4BF6-AF80-B7304C633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84887FC-7B00-4BAB-BEA4-2C9C8AA1E970}"/>
              </a:ext>
            </a:extLst>
          </p:cNvPr>
          <p:cNvSpPr txBox="1">
            <a:spLocks/>
          </p:cNvSpPr>
          <p:nvPr/>
        </p:nvSpPr>
        <p:spPr>
          <a:xfrm>
            <a:off x="1523999" y="1915339"/>
            <a:ext cx="9144000" cy="2387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6000" dirty="0"/>
              <a:t>RTA IT  RISINĀJUMI LĀZERAPSTRĀDES JOMĀ</a:t>
            </a:r>
            <a:endParaRPr lang="en-GB" sz="6000" dirty="0"/>
          </a:p>
        </p:txBody>
      </p:sp>
      <p:cxnSp>
        <p:nvCxnSpPr>
          <p:cNvPr id="4" name="Straight Connector 4">
            <a:extLst>
              <a:ext uri="{FF2B5EF4-FFF2-40B4-BE49-F238E27FC236}">
                <a16:creationId xmlns:a16="http://schemas.microsoft.com/office/drawing/2014/main" id="{1D5FB94F-3B0C-4163-9F8B-4B0B84A3B2B8}"/>
              </a:ext>
            </a:extLst>
          </p:cNvPr>
          <p:cNvCxnSpPr>
            <a:cxnSpLocks/>
          </p:cNvCxnSpPr>
          <p:nvPr/>
        </p:nvCxnSpPr>
        <p:spPr>
          <a:xfrm>
            <a:off x="2342804" y="3668505"/>
            <a:ext cx="750639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FB86F0A8-1F32-4E78-B435-A20A59088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119793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AB643626-EF8C-4ABD-8E3F-E4B9A5DE8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/>
              <a:t>RISINĀJUMI</a:t>
            </a:r>
            <a:endParaRPr lang="en-US" b="1" dirty="0"/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B3B78479-6010-4745-823D-3908DDAD55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dirty="0"/>
              <a:t>Dizains</a:t>
            </a:r>
          </a:p>
          <a:p>
            <a:r>
              <a:rPr lang="lv-LV" dirty="0"/>
              <a:t>Automatizācija</a:t>
            </a:r>
          </a:p>
          <a:p>
            <a:r>
              <a:rPr lang="lv-LV" dirty="0"/>
              <a:t>Optimizācija</a:t>
            </a:r>
            <a:endParaRPr lang="en-US" dirty="0"/>
          </a:p>
        </p:txBody>
      </p:sp>
      <p:sp>
        <p:nvSpPr>
          <p:cNvPr id="4" name="Kājenes vietturis 3">
            <a:extLst>
              <a:ext uri="{FF2B5EF4-FFF2-40B4-BE49-F238E27FC236}">
                <a16:creationId xmlns:a16="http://schemas.microsoft.com/office/drawing/2014/main" id="{5C141A86-8292-4773-BC9B-28743F336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cxnSp>
        <p:nvCxnSpPr>
          <p:cNvPr id="5" name="Straight Connector 27">
            <a:extLst>
              <a:ext uri="{FF2B5EF4-FFF2-40B4-BE49-F238E27FC236}">
                <a16:creationId xmlns:a16="http://schemas.microsoft.com/office/drawing/2014/main" id="{D05B1110-0859-425E-BE84-F79DFB0022C3}"/>
              </a:ext>
            </a:extLst>
          </p:cNvPr>
          <p:cNvCxnSpPr>
            <a:cxnSpLocks/>
          </p:cNvCxnSpPr>
          <p:nvPr/>
        </p:nvCxnSpPr>
        <p:spPr>
          <a:xfrm>
            <a:off x="922638" y="1363669"/>
            <a:ext cx="264352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41ABE594-FC68-4D4E-8366-05CE159A2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46576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b="1" dirty="0"/>
              <a:t>VEKTORGRAFIKAS DIZAINS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lv-LV" dirty="0"/>
              <a:t>Sagatavot grafisko datni, kas ir savietojama ar lāzersistēmu, nav vienkāršs darbs.</a:t>
            </a:r>
          </a:p>
          <a:p>
            <a:pPr marL="0" indent="0">
              <a:buNone/>
            </a:pPr>
            <a:r>
              <a:rPr lang="lv-LV" dirty="0"/>
              <a:t>Šim darbam ir konkrētas īpatnības, un RTA speciālisti ar pieredzi spēj to paveikt laicīgi un kvalitatīvi.</a:t>
            </a:r>
          </a:p>
          <a:p>
            <a:pPr marL="0" indent="0">
              <a:buNone/>
            </a:pPr>
            <a:r>
              <a:rPr lang="lv-LV" b="1" dirty="0"/>
              <a:t>RTA cena par cilvēkstundu, sākot no EUR 100.</a:t>
            </a:r>
          </a:p>
        </p:txBody>
      </p:sp>
      <p:cxnSp>
        <p:nvCxnSpPr>
          <p:cNvPr id="4" name="Straight Connector 27">
            <a:extLst>
              <a:ext uri="{FF2B5EF4-FFF2-40B4-BE49-F238E27FC236}">
                <a16:creationId xmlns:a16="http://schemas.microsoft.com/office/drawing/2014/main" id="{1784C0A7-A531-4E55-9FB9-025FDF9FC057}"/>
              </a:ext>
            </a:extLst>
          </p:cNvPr>
          <p:cNvCxnSpPr>
            <a:cxnSpLocks/>
          </p:cNvCxnSpPr>
          <p:nvPr/>
        </p:nvCxnSpPr>
        <p:spPr>
          <a:xfrm>
            <a:off x="922638" y="1363669"/>
            <a:ext cx="584392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Kājenes vietturis 1">
            <a:extLst>
              <a:ext uri="{FF2B5EF4-FFF2-40B4-BE49-F238E27FC236}">
                <a16:creationId xmlns:a16="http://schemas.microsoft.com/office/drawing/2014/main" id="{B3D04F4F-4239-42A0-A1C9-DBE9F7484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lv-LV" dirty="0"/>
              <a:t>Rēzeknes Tehnoloģiju akadēmija 24.01.2020.</a:t>
            </a:r>
          </a:p>
        </p:txBody>
      </p:sp>
      <p:pic>
        <p:nvPicPr>
          <p:cNvPr id="6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C8140BA8-6DC2-4591-8307-4ABCD3B54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03724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b="1" dirty="0"/>
              <a:t>PROGRAMMĒŠANA UN SKRIPTĒŠANA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lv-LV" dirty="0"/>
              <a:t>Lāzersistēmu automatizēta vadība nodrošina uzņēmējiem vairāk brīvā laika citu svarīgu darbu veikšanai.</a:t>
            </a:r>
          </a:p>
          <a:p>
            <a:pPr marL="0" indent="0">
              <a:buNone/>
            </a:pPr>
            <a:r>
              <a:rPr lang="lv-LV" dirty="0"/>
              <a:t>RTA nodrošina zinātības, mehatroniķus, programmētājus un lāzer-inženierus.</a:t>
            </a:r>
          </a:p>
          <a:p>
            <a:pPr marL="0" indent="0">
              <a:buNone/>
            </a:pPr>
            <a:r>
              <a:rPr lang="lv-LV" b="1" dirty="0"/>
              <a:t>RTA cena par cilvēkstundu, sākot no EUR 250.</a:t>
            </a:r>
          </a:p>
          <a:p>
            <a:pPr marL="0" indent="0">
              <a:buNone/>
            </a:pPr>
            <a:endParaRPr lang="en-US" sz="4400" dirty="0"/>
          </a:p>
        </p:txBody>
      </p:sp>
      <p:cxnSp>
        <p:nvCxnSpPr>
          <p:cNvPr id="4" name="Straight Connector 27">
            <a:extLst>
              <a:ext uri="{FF2B5EF4-FFF2-40B4-BE49-F238E27FC236}">
                <a16:creationId xmlns:a16="http://schemas.microsoft.com/office/drawing/2014/main" id="{F2281388-BF45-40CC-9217-DCF4BE276832}"/>
              </a:ext>
            </a:extLst>
          </p:cNvPr>
          <p:cNvCxnSpPr>
            <a:cxnSpLocks/>
          </p:cNvCxnSpPr>
          <p:nvPr/>
        </p:nvCxnSpPr>
        <p:spPr>
          <a:xfrm>
            <a:off x="922638" y="1363669"/>
            <a:ext cx="832111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Kājenes vietturis 1">
            <a:extLst>
              <a:ext uri="{FF2B5EF4-FFF2-40B4-BE49-F238E27FC236}">
                <a16:creationId xmlns:a16="http://schemas.microsoft.com/office/drawing/2014/main" id="{0DEBB6C0-3B5E-4390-A4C7-F740A107F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lv-LV" dirty="0"/>
              <a:t>Rēzeknes Tehnoloģiju akadēmija 24.01.2020.</a:t>
            </a:r>
          </a:p>
        </p:txBody>
      </p:sp>
      <p:pic>
        <p:nvPicPr>
          <p:cNvPr id="6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05F09599-63AF-400F-8644-0548A39AA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75836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b="1" dirty="0"/>
              <a:t>MĀKSLĪGAIS INTELEKTS UN OPTIMIZĀCIJA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lv-LV" dirty="0"/>
              <a:t>Katrai lāzersistēmas, materiāla un apstrādes kombinācijai ir nepieciešama sistēmas iestatījumu optimizācija, kas ir mērķa produkta sasniegšanas pamatā.</a:t>
            </a:r>
          </a:p>
          <a:p>
            <a:pPr marL="0" indent="0">
              <a:buNone/>
            </a:pPr>
            <a:r>
              <a:rPr lang="lv-LV" dirty="0"/>
              <a:t>Optimizācija ir sarežģīta un resursietilpīga.</a:t>
            </a:r>
          </a:p>
          <a:p>
            <a:pPr marL="0" indent="0">
              <a:buNone/>
            </a:pPr>
            <a:r>
              <a:rPr lang="lv-LV" b="1" dirty="0"/>
              <a:t>RTA cena par cilvēkstundu, sākot no EUR 250.</a:t>
            </a:r>
          </a:p>
          <a:p>
            <a:pPr marL="0" indent="0">
              <a:buNone/>
            </a:pPr>
            <a:endParaRPr lang="en-US" sz="4400" dirty="0"/>
          </a:p>
        </p:txBody>
      </p:sp>
      <p:cxnSp>
        <p:nvCxnSpPr>
          <p:cNvPr id="4" name="Straight Connector 27">
            <a:extLst>
              <a:ext uri="{FF2B5EF4-FFF2-40B4-BE49-F238E27FC236}">
                <a16:creationId xmlns:a16="http://schemas.microsoft.com/office/drawing/2014/main" id="{4C64C724-4C37-4742-AE8D-F85B8F9890EA}"/>
              </a:ext>
            </a:extLst>
          </p:cNvPr>
          <p:cNvCxnSpPr>
            <a:cxnSpLocks/>
          </p:cNvCxnSpPr>
          <p:nvPr/>
        </p:nvCxnSpPr>
        <p:spPr>
          <a:xfrm>
            <a:off x="922638" y="1363669"/>
            <a:ext cx="930201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Kājenes vietturis 1">
            <a:extLst>
              <a:ext uri="{FF2B5EF4-FFF2-40B4-BE49-F238E27FC236}">
                <a16:creationId xmlns:a16="http://schemas.microsoft.com/office/drawing/2014/main" id="{06A678FA-FAC9-44D0-9760-390301437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lv-LV" dirty="0"/>
              <a:t>Rēzeknes Tehnoloģiju akadēmija 24.01.2020.</a:t>
            </a:r>
          </a:p>
        </p:txBody>
      </p:sp>
      <p:pic>
        <p:nvPicPr>
          <p:cNvPr id="6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FF67C021-E876-49AC-9D1C-15518F3CB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981893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39E37-3DA0-48EC-A089-35A89A5C49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6993" y="1604781"/>
            <a:ext cx="7772400" cy="2387600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C4E654-32B9-4AD7-BBB5-67E465ECD0D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066" y="4241007"/>
            <a:ext cx="6069867" cy="1240918"/>
          </a:xfrm>
          <a:prstGeom prst="rect">
            <a:avLst/>
          </a:prstGeom>
        </p:spPr>
      </p:pic>
      <p:pic>
        <p:nvPicPr>
          <p:cNvPr id="1026" name="Picture 2" descr="https://trello-attachments.s3.amazonaws.com/5c77e53afafd08896ee21a20/5c790120c301850cebec0158/ca4b38329b99b95a2dc9caff41346f0d/erasmus_logo.png">
            <a:extLst>
              <a:ext uri="{FF2B5EF4-FFF2-40B4-BE49-F238E27FC236}">
                <a16:creationId xmlns:a16="http://schemas.microsoft.com/office/drawing/2014/main" id="{06882096-048B-4F35-947D-D8A9F25E3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853" y="206267"/>
            <a:ext cx="2543265" cy="53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ttÄlu rezultÄti vaicÄjumam ârezeknes tehnologiju akademijaâ">
            <a:extLst>
              <a:ext uri="{FF2B5EF4-FFF2-40B4-BE49-F238E27FC236}">
                <a16:creationId xmlns:a16="http://schemas.microsoft.com/office/drawing/2014/main" id="{1455E169-3C1E-418B-AA86-BC074714C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89" y="94567"/>
            <a:ext cx="2121020" cy="63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0414C13-C335-40E9-8858-ACD50A394958}"/>
              </a:ext>
            </a:extLst>
          </p:cNvPr>
          <p:cNvSpPr/>
          <p:nvPr/>
        </p:nvSpPr>
        <p:spPr>
          <a:xfrm>
            <a:off x="1668899" y="2951183"/>
            <a:ext cx="86085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+mj-lt"/>
                <a:ea typeface="+mj-ea"/>
                <a:cs typeface="+mj-cs"/>
              </a:rPr>
              <a:t>KA2 – Cooperation for Innovation and the Exchange of Good Practice</a:t>
            </a:r>
          </a:p>
          <a:p>
            <a:pPr algn="ctr"/>
            <a:r>
              <a:rPr lang="en-US" b="1" dirty="0">
                <a:latin typeface="+mj-lt"/>
                <a:ea typeface="+mj-ea"/>
                <a:cs typeface="+mj-cs"/>
              </a:rPr>
              <a:t>KA202 – Strategic Partnerships for vocational education and training</a:t>
            </a:r>
          </a:p>
          <a:p>
            <a:pPr algn="ctr"/>
            <a:r>
              <a:rPr lang="en-US" b="1" dirty="0">
                <a:latin typeface="+mj-lt"/>
                <a:ea typeface="+mj-ea"/>
                <a:cs typeface="+mj-cs"/>
              </a:rPr>
              <a:t>Project Nr. 2018-1-LV01-KA202-056957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71E42-3413-4CC0-B846-535E64BFA20E}"/>
              </a:ext>
            </a:extLst>
          </p:cNvPr>
          <p:cNvSpPr/>
          <p:nvPr/>
        </p:nvSpPr>
        <p:spPr>
          <a:xfrm>
            <a:off x="248356" y="1376075"/>
            <a:ext cx="1120986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ea typeface="+mj-ea"/>
                <a:cs typeface="+mj-cs"/>
              </a:rPr>
              <a:t>WEB-BASED LASER SAFETY MODULES</a:t>
            </a:r>
          </a:p>
          <a:p>
            <a:pPr algn="ctr"/>
            <a:r>
              <a:rPr lang="en-US" sz="3600" dirty="0">
                <a:ea typeface="+mj-ea"/>
                <a:cs typeface="+mj-cs"/>
              </a:rPr>
              <a:t> FOR VOCATIONAL EDUCATION/TRAINING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7550DA-2B0E-40D4-9A56-9EBDEB4FF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27.09. RTA prof. Lybomirs Lazovs, Antons Pacejs </a:t>
            </a:r>
            <a:endParaRPr lang="en-US" dirty="0"/>
          </a:p>
        </p:txBody>
      </p:sp>
      <p:sp>
        <p:nvSpPr>
          <p:cNvPr id="12" name="Kājenes vietturis 1">
            <a:extLst>
              <a:ext uri="{FF2B5EF4-FFF2-40B4-BE49-F238E27FC236}">
                <a16:creationId xmlns:a16="http://schemas.microsoft.com/office/drawing/2014/main" id="{F53947CE-2F08-4A35-9F2D-4FB2A13BF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lv-LV" dirty="0"/>
              <a:t>Rēzeknes Tehnoloģiju akadēmija 24.01.2020.</a:t>
            </a:r>
          </a:p>
        </p:txBody>
      </p:sp>
      <p:pic>
        <p:nvPicPr>
          <p:cNvPr id="13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E1FC5ED6-738A-4F1B-B710-514CA1B71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Connector 27">
            <a:extLst>
              <a:ext uri="{FF2B5EF4-FFF2-40B4-BE49-F238E27FC236}">
                <a16:creationId xmlns:a16="http://schemas.microsoft.com/office/drawing/2014/main" id="{373C4FCB-E29E-41C1-8C2B-3600CD7980D2}"/>
              </a:ext>
            </a:extLst>
          </p:cNvPr>
          <p:cNvCxnSpPr>
            <a:cxnSpLocks/>
          </p:cNvCxnSpPr>
          <p:nvPr/>
        </p:nvCxnSpPr>
        <p:spPr>
          <a:xfrm>
            <a:off x="1299010" y="2576404"/>
            <a:ext cx="930201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747306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C4E654-32B9-4AD7-BBB5-67E465ECD0D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975" y="52977"/>
            <a:ext cx="2610239" cy="533635"/>
          </a:xfrm>
          <a:prstGeom prst="rect">
            <a:avLst/>
          </a:prstGeom>
        </p:spPr>
      </p:pic>
      <p:pic>
        <p:nvPicPr>
          <p:cNvPr id="1026" name="Picture 2" descr="https://trello-attachments.s3.amazonaws.com/5c77e53afafd08896ee21a20/5c790120c301850cebec0158/ca4b38329b99b95a2dc9caff41346f0d/erasmus_logo.png">
            <a:extLst>
              <a:ext uri="{FF2B5EF4-FFF2-40B4-BE49-F238E27FC236}">
                <a16:creationId xmlns:a16="http://schemas.microsoft.com/office/drawing/2014/main" id="{06882096-048B-4F35-947D-D8A9F25E3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762" y="54981"/>
            <a:ext cx="2543265" cy="53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ttÄlu rezultÄti vaicÄjumam ârezeknes tehnologiju akademijaâ">
            <a:extLst>
              <a:ext uri="{FF2B5EF4-FFF2-40B4-BE49-F238E27FC236}">
                <a16:creationId xmlns:a16="http://schemas.microsoft.com/office/drawing/2014/main" id="{1455E169-3C1E-418B-AA86-BC074714C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490" y="52977"/>
            <a:ext cx="2121020" cy="63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B461926-9F8F-44B1-B1A8-1CC820966AF4}"/>
              </a:ext>
            </a:extLst>
          </p:cNvPr>
          <p:cNvGrpSpPr/>
          <p:nvPr/>
        </p:nvGrpSpPr>
        <p:grpSpPr>
          <a:xfrm>
            <a:off x="1966223" y="1799703"/>
            <a:ext cx="8090220" cy="4154984"/>
            <a:chOff x="760091" y="1804140"/>
            <a:chExt cx="8090220" cy="415498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4470BC7-7188-48DF-AD09-F510476F05E8}"/>
                </a:ext>
              </a:extLst>
            </p:cNvPr>
            <p:cNvSpPr/>
            <p:nvPr/>
          </p:nvSpPr>
          <p:spPr>
            <a:xfrm>
              <a:off x="760091" y="1804140"/>
              <a:ext cx="5335909" cy="41549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Bef>
                  <a:spcPct val="0"/>
                </a:spcBef>
              </a:pPr>
              <a:r>
                <a:rPr lang="en-US" altLang="lv-LV" sz="2400" dirty="0"/>
                <a:t>	</a:t>
              </a:r>
              <a:r>
                <a:rPr lang="lv-LV" altLang="lv-LV" sz="2400" dirty="0"/>
                <a:t>In the dawn of the development of laser technology, the</a:t>
              </a:r>
              <a:r>
                <a:rPr lang="en-US" altLang="lv-LV" sz="2400" dirty="0"/>
                <a:t> </a:t>
              </a:r>
              <a:r>
                <a:rPr lang="lv-LV" altLang="lv-LV" sz="2400" dirty="0"/>
                <a:t>French physicist</a:t>
              </a:r>
              <a:r>
                <a:rPr lang="en-US" altLang="lv-LV" sz="2400" dirty="0"/>
                <a:t> </a:t>
              </a:r>
              <a:r>
                <a:rPr lang="lv-LV" altLang="lv-LV" sz="2400" b="1" dirty="0"/>
                <a:t>Louis de Broglie</a:t>
              </a:r>
              <a:r>
                <a:rPr lang="lv-LV" altLang="lv-LV" sz="2400" dirty="0"/>
                <a:t>  won a noble price  in physics in the year 1929. </a:t>
              </a:r>
            </a:p>
            <a:p>
              <a:pPr>
                <a:spcBef>
                  <a:spcPct val="0"/>
                </a:spcBef>
              </a:pPr>
              <a:r>
                <a:rPr lang="en-US" altLang="lv-LV" sz="2400" dirty="0"/>
                <a:t>He</a:t>
              </a:r>
              <a:r>
                <a:rPr lang="lv-LV" altLang="lv-LV" sz="2400" dirty="0"/>
                <a:t> said: </a:t>
              </a:r>
              <a:r>
                <a:rPr lang="lv-LV" altLang="lv-LV" sz="2400" b="1" i="1" dirty="0">
                  <a:solidFill>
                    <a:schemeClr val="accent1"/>
                  </a:solidFill>
                </a:rPr>
                <a:t>­­“</a:t>
              </a:r>
              <a:r>
                <a:rPr lang="en-US" altLang="lv-LV" sz="2400" b="1" i="1" dirty="0">
                  <a:solidFill>
                    <a:schemeClr val="accent1"/>
                  </a:solidFill>
                </a:rPr>
                <a:t>The laser is destined to a great future. It is difficult to imagine where and how to apply it, but I think that the laser is the beginning of a new technical era.”</a:t>
              </a:r>
            </a:p>
            <a:p>
              <a:pPr>
                <a:spcBef>
                  <a:spcPct val="0"/>
                </a:spcBef>
              </a:pPr>
              <a:endParaRPr lang="en-US" altLang="lv-LV" sz="2400" dirty="0"/>
            </a:p>
            <a:p>
              <a:endParaRPr lang="en-US" sz="2400" b="1" u="sng" dirty="0"/>
            </a:p>
          </p:txBody>
        </p:sp>
        <p:pic>
          <p:nvPicPr>
            <p:cNvPr id="11" name="Picture 6">
              <a:extLst>
                <a:ext uri="{FF2B5EF4-FFF2-40B4-BE49-F238E27FC236}">
                  <a16:creationId xmlns:a16="http://schemas.microsoft.com/office/drawing/2014/main" id="{4A466380-30A4-48B8-8FEE-513787BAF2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9036" y="1899180"/>
              <a:ext cx="2581275" cy="3457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12" name="Text Box 10">
            <a:extLst>
              <a:ext uri="{FF2B5EF4-FFF2-40B4-BE49-F238E27FC236}">
                <a16:creationId xmlns:a16="http://schemas.microsoft.com/office/drawing/2014/main" id="{91A9E9B3-3E05-48A4-B9EE-AB6E6A5253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4540" y="5356755"/>
            <a:ext cx="23764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bg-BG" altLang="lv-LV" i="1" dirty="0"/>
              <a:t>Louis de Broglie</a:t>
            </a:r>
            <a:r>
              <a:rPr lang="bg-BG" altLang="lv-LV" dirty="0"/>
              <a:t> 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F85302FA-09E9-4286-A851-5A8F38147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27.09. RTA prof. Lybomirs Lazovs, Antons Pacejs </a:t>
            </a:r>
            <a:endParaRPr lang="en-US" dirty="0"/>
          </a:p>
        </p:txBody>
      </p:sp>
      <p:sp>
        <p:nvSpPr>
          <p:cNvPr id="10" name="Kājenes vietturis 1">
            <a:extLst>
              <a:ext uri="{FF2B5EF4-FFF2-40B4-BE49-F238E27FC236}">
                <a16:creationId xmlns:a16="http://schemas.microsoft.com/office/drawing/2014/main" id="{D1354703-C9AF-43BA-8C78-9EE85AB82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lv-LV" dirty="0"/>
              <a:t>Rēzeknes Tehnoloģiju akadēmija 24.01.2020.</a:t>
            </a:r>
          </a:p>
        </p:txBody>
      </p:sp>
      <p:pic>
        <p:nvPicPr>
          <p:cNvPr id="15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02571E3B-F87E-48D5-89DC-544E3DB50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584512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39E37-3DA0-48EC-A089-35A89A5C49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1113076"/>
            <a:ext cx="7772400" cy="2387600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C4E654-32B9-4AD7-BBB5-67E465ECD0D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975" y="52977"/>
            <a:ext cx="2610239" cy="533635"/>
          </a:xfrm>
          <a:prstGeom prst="rect">
            <a:avLst/>
          </a:prstGeom>
        </p:spPr>
      </p:pic>
      <p:pic>
        <p:nvPicPr>
          <p:cNvPr id="1026" name="Picture 2" descr="https://trello-attachments.s3.amazonaws.com/5c77e53afafd08896ee21a20/5c790120c301850cebec0158/ca4b38329b99b95a2dc9caff41346f0d/erasmus_logo.png">
            <a:extLst>
              <a:ext uri="{FF2B5EF4-FFF2-40B4-BE49-F238E27FC236}">
                <a16:creationId xmlns:a16="http://schemas.microsoft.com/office/drawing/2014/main" id="{06882096-048B-4F35-947D-D8A9F25E3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762" y="54981"/>
            <a:ext cx="2543265" cy="53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ttÄlu rezultÄti vaicÄjumam ârezeknes tehnologiju akademijaâ">
            <a:extLst>
              <a:ext uri="{FF2B5EF4-FFF2-40B4-BE49-F238E27FC236}">
                <a16:creationId xmlns:a16="http://schemas.microsoft.com/office/drawing/2014/main" id="{1455E169-3C1E-418B-AA86-BC074714C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490" y="52977"/>
            <a:ext cx="2121020" cy="63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94AE341-1987-43D0-A310-EC30E9E6E0B6}"/>
              </a:ext>
            </a:extLst>
          </p:cNvPr>
          <p:cNvGrpSpPr/>
          <p:nvPr/>
        </p:nvGrpSpPr>
        <p:grpSpPr>
          <a:xfrm>
            <a:off x="1805374" y="1607850"/>
            <a:ext cx="8581253" cy="3785652"/>
            <a:chOff x="376269" y="1604792"/>
            <a:chExt cx="8581253" cy="378565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4470BC7-7188-48DF-AD09-F510476F05E8}"/>
                </a:ext>
              </a:extLst>
            </p:cNvPr>
            <p:cNvSpPr/>
            <p:nvPr/>
          </p:nvSpPr>
          <p:spPr>
            <a:xfrm>
              <a:off x="376269" y="1604792"/>
              <a:ext cx="4974665" cy="37856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400" b="1" dirty="0"/>
                <a:t>	</a:t>
              </a:r>
              <a:r>
                <a:rPr lang="en-US" sz="2400" dirty="0"/>
                <a:t>Photonics is behind many innovations which have helped to transform our lives in the last few years. Lasers, optical fibers etc. As a result of the potential photonics has to enhance innovation across several industries, </a:t>
              </a:r>
              <a:r>
                <a:rPr lang="en-US" sz="2400" b="1" u="sng" dirty="0"/>
                <a:t>it is included in Europe's Key Enabling Technologies (KETs) of the 21st Century.</a:t>
              </a:r>
            </a:p>
            <a:p>
              <a:pPr algn="just"/>
              <a:endParaRPr lang="en-US" sz="2400" b="1" u="sng" dirty="0"/>
            </a:p>
          </p:txBody>
        </p:sp>
        <p:pic>
          <p:nvPicPr>
            <p:cNvPr id="6" name="Picture 4" descr="Attēlu rezultāti vaicājumam “kets europe”">
              <a:extLst>
                <a:ext uri="{FF2B5EF4-FFF2-40B4-BE49-F238E27FC236}">
                  <a16:creationId xmlns:a16="http://schemas.microsoft.com/office/drawing/2014/main" id="{E019124B-28BE-4D2C-A4ED-B51D0316A2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5111" y="1619955"/>
              <a:ext cx="3482411" cy="3618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F3CAED8-CD6D-48BA-8576-15FD33137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27.09. RTA prof. Lybomirs Lazovs, Antons Pacejs </a:t>
            </a:r>
            <a:endParaRPr lang="en-US" dirty="0"/>
          </a:p>
        </p:txBody>
      </p:sp>
      <p:sp>
        <p:nvSpPr>
          <p:cNvPr id="10" name="Kājenes vietturis 1">
            <a:extLst>
              <a:ext uri="{FF2B5EF4-FFF2-40B4-BE49-F238E27FC236}">
                <a16:creationId xmlns:a16="http://schemas.microsoft.com/office/drawing/2014/main" id="{AF0619D5-6745-4960-BC42-E69CD51A6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lv-LV" dirty="0"/>
              <a:t>Rēzeknes Tehnoloģiju akadēmija 24.01.2020.</a:t>
            </a:r>
          </a:p>
        </p:txBody>
      </p:sp>
      <p:pic>
        <p:nvPicPr>
          <p:cNvPr id="11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F03D125D-7B81-407F-BC40-704015E53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5090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39E37-3DA0-48EC-A089-35A89A5C49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1113076"/>
            <a:ext cx="7772400" cy="2387600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C4E654-32B9-4AD7-BBB5-67E465ECD0D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975" y="52977"/>
            <a:ext cx="2610239" cy="533635"/>
          </a:xfrm>
          <a:prstGeom prst="rect">
            <a:avLst/>
          </a:prstGeom>
        </p:spPr>
      </p:pic>
      <p:pic>
        <p:nvPicPr>
          <p:cNvPr id="1026" name="Picture 2" descr="https://trello-attachments.s3.amazonaws.com/5c77e53afafd08896ee21a20/5c790120c301850cebec0158/ca4b38329b99b95a2dc9caff41346f0d/erasmus_logo.png">
            <a:extLst>
              <a:ext uri="{FF2B5EF4-FFF2-40B4-BE49-F238E27FC236}">
                <a16:creationId xmlns:a16="http://schemas.microsoft.com/office/drawing/2014/main" id="{06882096-048B-4F35-947D-D8A9F25E3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762" y="54981"/>
            <a:ext cx="2543265" cy="53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ttÄlu rezultÄti vaicÄjumam ârezeknes tehnologiju akademijaâ">
            <a:extLst>
              <a:ext uri="{FF2B5EF4-FFF2-40B4-BE49-F238E27FC236}">
                <a16:creationId xmlns:a16="http://schemas.microsoft.com/office/drawing/2014/main" id="{1455E169-3C1E-418B-AA86-BC074714C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490" y="52977"/>
            <a:ext cx="2121020" cy="63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1">
            <a:extLst>
              <a:ext uri="{FF2B5EF4-FFF2-40B4-BE49-F238E27FC236}">
                <a16:creationId xmlns:a16="http://schemas.microsoft.com/office/drawing/2014/main" id="{02C090FF-1B05-4953-B33D-EBBFAC7B3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1519" y="1113077"/>
            <a:ext cx="8208963" cy="4847457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410882-87D1-4B90-80A4-037654CB1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27.09. RTA prof. Lybomirs Lazovs, Antons Pacejs </a:t>
            </a:r>
            <a:endParaRPr lang="en-US" dirty="0"/>
          </a:p>
        </p:txBody>
      </p:sp>
      <p:sp>
        <p:nvSpPr>
          <p:cNvPr id="8" name="Kājenes vietturis 1">
            <a:extLst>
              <a:ext uri="{FF2B5EF4-FFF2-40B4-BE49-F238E27FC236}">
                <a16:creationId xmlns:a16="http://schemas.microsoft.com/office/drawing/2014/main" id="{1F321368-143C-4875-832E-F21ED188B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lv-LV" dirty="0"/>
              <a:t>Rēzeknes Tehnoloģiju akadēmija 24.01.2020.</a:t>
            </a:r>
          </a:p>
        </p:txBody>
      </p:sp>
      <p:pic>
        <p:nvPicPr>
          <p:cNvPr id="9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E51710F8-A325-40A2-ABA8-9818785C2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457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0410E-579F-41D4-A6BA-7127B98B6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354" y="68414"/>
            <a:ext cx="10515600" cy="1325563"/>
          </a:xfrm>
        </p:spPr>
        <p:txBody>
          <a:bodyPr/>
          <a:lstStyle/>
          <a:p>
            <a:r>
              <a:rPr lang="lv-LV" b="1" dirty="0"/>
              <a:t>PROCESA AUTOMATIZĀCIJA</a:t>
            </a:r>
            <a:endParaRPr lang="en-US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7B662A-FE95-443D-904A-89D8E0BCF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pic>
        <p:nvPicPr>
          <p:cNvPr id="5" name="videoplayback">
            <a:hlinkClick r:id="" action="ppaction://media"/>
            <a:extLst>
              <a:ext uri="{FF2B5EF4-FFF2-40B4-BE49-F238E27FC236}">
                <a16:creationId xmlns:a16="http://schemas.microsoft.com/office/drawing/2014/main" id="{236ADF89-7A57-49DC-A8D7-CCD77201A16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998" end="82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8431" y="1393977"/>
            <a:ext cx="8595138" cy="4835237"/>
          </a:xfrm>
          <a:prstGeom prst="rect">
            <a:avLst/>
          </a:prstGeom>
        </p:spPr>
      </p:pic>
      <p:pic>
        <p:nvPicPr>
          <p:cNvPr id="6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DBCF4101-F0CA-4E25-BBC4-7987D4A1D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27">
            <a:extLst>
              <a:ext uri="{FF2B5EF4-FFF2-40B4-BE49-F238E27FC236}">
                <a16:creationId xmlns:a16="http://schemas.microsoft.com/office/drawing/2014/main" id="{87303576-0904-4A18-BB97-005CEC69036E}"/>
              </a:ext>
            </a:extLst>
          </p:cNvPr>
          <p:cNvCxnSpPr>
            <a:cxnSpLocks/>
          </p:cNvCxnSpPr>
          <p:nvPr/>
        </p:nvCxnSpPr>
        <p:spPr>
          <a:xfrm>
            <a:off x="385354" y="1144594"/>
            <a:ext cx="623452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862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39E37-3DA0-48EC-A089-35A89A5C49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1095022"/>
            <a:ext cx="7772400" cy="881654"/>
          </a:xfrm>
        </p:spPr>
        <p:txBody>
          <a:bodyPr>
            <a:normAutofit/>
          </a:bodyPr>
          <a:lstStyle/>
          <a:p>
            <a:pPr algn="just"/>
            <a:r>
              <a:rPr lang="lv-LV" altLang="lv-LV" sz="2700" b="1" dirty="0">
                <a:latin typeface="+mn-lt"/>
                <a:ea typeface="+mn-ea"/>
                <a:cs typeface="+mn-cs"/>
              </a:rPr>
              <a:t>The global market for laser materials processing systems</a:t>
            </a:r>
            <a:endParaRPr lang="en-US" sz="2700" b="1" dirty="0"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C4E654-32B9-4AD7-BBB5-67E465ECD0D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975" y="52977"/>
            <a:ext cx="2610239" cy="533635"/>
          </a:xfrm>
          <a:prstGeom prst="rect">
            <a:avLst/>
          </a:prstGeom>
        </p:spPr>
      </p:pic>
      <p:pic>
        <p:nvPicPr>
          <p:cNvPr id="1026" name="Picture 2" descr="https://trello-attachments.s3.amazonaws.com/5c77e53afafd08896ee21a20/5c790120c301850cebec0158/ca4b38329b99b95a2dc9caff41346f0d/erasmus_logo.png">
            <a:extLst>
              <a:ext uri="{FF2B5EF4-FFF2-40B4-BE49-F238E27FC236}">
                <a16:creationId xmlns:a16="http://schemas.microsoft.com/office/drawing/2014/main" id="{06882096-048B-4F35-947D-D8A9F25E3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762" y="54981"/>
            <a:ext cx="2543265" cy="53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ttÄlu rezultÄti vaicÄjumam ârezeknes tehnologiju akademijaâ">
            <a:extLst>
              <a:ext uri="{FF2B5EF4-FFF2-40B4-BE49-F238E27FC236}">
                <a16:creationId xmlns:a16="http://schemas.microsoft.com/office/drawing/2014/main" id="{1455E169-3C1E-418B-AA86-BC074714C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490" y="52977"/>
            <a:ext cx="2121020" cy="63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CEB4F4B9-8245-4311-A117-CC9E310492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5"/>
          <a:stretch/>
        </p:blipFill>
        <p:spPr>
          <a:xfrm>
            <a:off x="1675376" y="2543462"/>
            <a:ext cx="4243861" cy="2524186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A49A4A-09DB-42B3-8947-97BF57D42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27.09. RTA prof. Lybomirs Lazovs, Antons Pacejs 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E39B54-30D4-4647-A22C-79453646BEDB}"/>
              </a:ext>
            </a:extLst>
          </p:cNvPr>
          <p:cNvSpPr/>
          <p:nvPr/>
        </p:nvSpPr>
        <p:spPr>
          <a:xfrm>
            <a:off x="6029026" y="1832037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Computer devices such as laser mouse, laser presentation, CD ROMs and DVD ROMs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Astronomy and communication applications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Medicine, surgery, and health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War machines, guns and tanks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Cutting matters in metallurgy industry and related industries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Robotics, especially in image processing and calculating distances etc.</a:t>
            </a:r>
          </a:p>
        </p:txBody>
      </p:sp>
      <p:sp>
        <p:nvSpPr>
          <p:cNvPr id="9" name="Kājenes vietturis 1">
            <a:extLst>
              <a:ext uri="{FF2B5EF4-FFF2-40B4-BE49-F238E27FC236}">
                <a16:creationId xmlns:a16="http://schemas.microsoft.com/office/drawing/2014/main" id="{51BBDC39-345F-4336-BB8B-AC0155212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lv-LV" dirty="0"/>
              <a:t>Rēzeknes Tehnoloģiju akadēmija 24.01.2020.</a:t>
            </a:r>
          </a:p>
        </p:txBody>
      </p:sp>
      <p:pic>
        <p:nvPicPr>
          <p:cNvPr id="10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DDC4CAD0-A7AE-47EA-B528-EC7474850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69760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39E37-3DA0-48EC-A089-35A89A5C49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1113076"/>
            <a:ext cx="7772400" cy="2387600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C4E654-32B9-4AD7-BBB5-67E465ECD0D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975" y="52977"/>
            <a:ext cx="2610239" cy="533635"/>
          </a:xfrm>
          <a:prstGeom prst="rect">
            <a:avLst/>
          </a:prstGeom>
        </p:spPr>
      </p:pic>
      <p:pic>
        <p:nvPicPr>
          <p:cNvPr id="1026" name="Picture 2" descr="https://trello-attachments.s3.amazonaws.com/5c77e53afafd08896ee21a20/5c790120c301850cebec0158/ca4b38329b99b95a2dc9caff41346f0d/erasmus_logo.png">
            <a:extLst>
              <a:ext uri="{FF2B5EF4-FFF2-40B4-BE49-F238E27FC236}">
                <a16:creationId xmlns:a16="http://schemas.microsoft.com/office/drawing/2014/main" id="{06882096-048B-4F35-947D-D8A9F25E3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762" y="54981"/>
            <a:ext cx="2543265" cy="53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ttÄlu rezultÄti vaicÄjumam ârezeknes tehnologiju akademijaâ">
            <a:extLst>
              <a:ext uri="{FF2B5EF4-FFF2-40B4-BE49-F238E27FC236}">
                <a16:creationId xmlns:a16="http://schemas.microsoft.com/office/drawing/2014/main" id="{1455E169-3C1E-418B-AA86-BC074714C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490" y="52977"/>
            <a:ext cx="2121020" cy="63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78D2F56-3446-4BED-BB2D-9562419C8917}"/>
              </a:ext>
            </a:extLst>
          </p:cNvPr>
          <p:cNvGrpSpPr/>
          <p:nvPr/>
        </p:nvGrpSpPr>
        <p:grpSpPr>
          <a:xfrm>
            <a:off x="1657124" y="1273562"/>
            <a:ext cx="8943903" cy="5188040"/>
            <a:chOff x="181262" y="1284887"/>
            <a:chExt cx="8943903" cy="518804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4470BC7-7188-48DF-AD09-F510476F05E8}"/>
                </a:ext>
              </a:extLst>
            </p:cNvPr>
            <p:cNvSpPr/>
            <p:nvPr/>
          </p:nvSpPr>
          <p:spPr>
            <a:xfrm>
              <a:off x="1221187" y="1284887"/>
              <a:ext cx="728515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lv-LV" sz="2400" b="1" dirty="0"/>
                <a:t>OBJECTIVE OF </a:t>
              </a:r>
              <a:r>
                <a:rPr lang="en-US" sz="2400" b="1" dirty="0"/>
                <a:t>WEB-BASED LASER SAFETY MODULES</a:t>
              </a:r>
            </a:p>
            <a:p>
              <a:r>
                <a:rPr lang="en-US" sz="2400" b="1" dirty="0"/>
                <a:t> FOR VOCATIONAL EDUCATION/TRAINING</a:t>
              </a:r>
            </a:p>
            <a:p>
              <a:endParaRPr lang="en-US" sz="2400" b="1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8C43E15-CE71-49B3-B6D2-A37E9955DD45}"/>
                </a:ext>
              </a:extLst>
            </p:cNvPr>
            <p:cNvSpPr/>
            <p:nvPr/>
          </p:nvSpPr>
          <p:spPr>
            <a:xfrm>
              <a:off x="181262" y="2317943"/>
              <a:ext cx="4899804" cy="41549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 algn="just">
                <a:buFont typeface="Arial" panose="020B0604020202020204" pitchFamily="34" charset="0"/>
                <a:buChar char="•"/>
                <a:defRPr/>
              </a:pPr>
              <a:r>
                <a:rPr lang="en-US" altLang="lv-LV" sz="2200" dirty="0"/>
                <a:t>You acquire all the knowledge you need to create the risk assessment in your company as a qualified person and to be appointed Laser Safety Officer. Successful participation is confirmed by a certificate.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  <a:defRPr/>
              </a:pPr>
              <a:r>
                <a:rPr lang="en-US" sz="2200" dirty="0"/>
                <a:t>Familiarity with the dangers of laser radiation, with the existing safety devices and the necessary protective measures to prevent damage from laser radiation.</a:t>
              </a:r>
            </a:p>
            <a:p>
              <a:pPr algn="just">
                <a:defRPr/>
              </a:pPr>
              <a:endParaRPr lang="en-US" altLang="lv-LV" sz="2200" dirty="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CC6B54E-0688-4A9C-84BE-FF79F6B07A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24690" y="2654413"/>
              <a:ext cx="3800475" cy="2981325"/>
            </a:xfrm>
            <a:prstGeom prst="rect">
              <a:avLst/>
            </a:prstGeom>
          </p:spPr>
        </p:pic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801B2B-EF5E-4C61-8D77-9989F7F28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27.09. RTA prof. Lybomirs Lazovs, Antons Pacejs </a:t>
            </a:r>
            <a:endParaRPr lang="en-US" dirty="0"/>
          </a:p>
        </p:txBody>
      </p:sp>
      <p:sp>
        <p:nvSpPr>
          <p:cNvPr id="11" name="Kājenes vietturis 1">
            <a:extLst>
              <a:ext uri="{FF2B5EF4-FFF2-40B4-BE49-F238E27FC236}">
                <a16:creationId xmlns:a16="http://schemas.microsoft.com/office/drawing/2014/main" id="{8C51A2D9-8B7C-4D67-B4E6-F0DE2BBD4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lv-LV" dirty="0"/>
              <a:t>Rēzeknes Tehnoloģiju akadēmija 24.01.2020.</a:t>
            </a:r>
          </a:p>
        </p:txBody>
      </p:sp>
      <p:pic>
        <p:nvPicPr>
          <p:cNvPr id="12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F04D55C4-816F-4099-80A6-819EC1070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03817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39E37-3DA0-48EC-A089-35A89A5C49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1113076"/>
            <a:ext cx="7772400" cy="2387600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C4E654-32B9-4AD7-BBB5-67E465ECD0D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975" y="52977"/>
            <a:ext cx="2610239" cy="533635"/>
          </a:xfrm>
          <a:prstGeom prst="rect">
            <a:avLst/>
          </a:prstGeom>
        </p:spPr>
      </p:pic>
      <p:pic>
        <p:nvPicPr>
          <p:cNvPr id="1026" name="Picture 2" descr="https://trello-attachments.s3.amazonaws.com/5c77e53afafd08896ee21a20/5c790120c301850cebec0158/ca4b38329b99b95a2dc9caff41346f0d/erasmus_logo.png">
            <a:extLst>
              <a:ext uri="{FF2B5EF4-FFF2-40B4-BE49-F238E27FC236}">
                <a16:creationId xmlns:a16="http://schemas.microsoft.com/office/drawing/2014/main" id="{06882096-048B-4F35-947D-D8A9F25E3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762" y="54981"/>
            <a:ext cx="2543265" cy="53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ttÄlu rezultÄti vaicÄjumam ârezeknes tehnologiju akademijaâ">
            <a:extLst>
              <a:ext uri="{FF2B5EF4-FFF2-40B4-BE49-F238E27FC236}">
                <a16:creationId xmlns:a16="http://schemas.microsoft.com/office/drawing/2014/main" id="{1455E169-3C1E-418B-AA86-BC074714C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490" y="52977"/>
            <a:ext cx="2121020" cy="63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4ED218B-6A50-4398-ADC8-75B010ED4065}"/>
              </a:ext>
            </a:extLst>
          </p:cNvPr>
          <p:cNvSpPr/>
          <p:nvPr/>
        </p:nvSpPr>
        <p:spPr>
          <a:xfrm>
            <a:off x="2106034" y="1319363"/>
            <a:ext cx="849499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400" b="1" dirty="0" err="1"/>
              <a:t>Rezekne</a:t>
            </a:r>
            <a:r>
              <a:rPr lang="en-US" sz="2400" b="1" dirty="0"/>
              <a:t> Academy of Technologies</a:t>
            </a:r>
            <a:r>
              <a:rPr lang="en-US" sz="2400" dirty="0"/>
              <a:t>, Latvia; </a:t>
            </a:r>
            <a:endParaRPr lang="en-US" sz="2400" b="1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400" b="1" dirty="0"/>
              <a:t>Veda Consult Ltd</a:t>
            </a:r>
            <a:r>
              <a:rPr lang="en-US" sz="2400" dirty="0"/>
              <a:t>, Bulgaria</a:t>
            </a:r>
            <a:r>
              <a:rPr lang="lv-LV" sz="2400" dirty="0"/>
              <a:t>;</a:t>
            </a:r>
            <a:endParaRPr lang="en-US" sz="2400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400" b="1" dirty="0"/>
              <a:t>European Center for Education, Science an Innovation</a:t>
            </a:r>
            <a:r>
              <a:rPr lang="en-US" sz="2400" dirty="0"/>
              <a:t>, Bulgaria</a:t>
            </a:r>
            <a:r>
              <a:rPr lang="lv-LV" sz="2400" dirty="0"/>
              <a:t>;</a:t>
            </a:r>
            <a:endParaRPr lang="en-US" sz="2400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400" b="1" dirty="0" err="1"/>
              <a:t>iTStudy</a:t>
            </a:r>
            <a:r>
              <a:rPr lang="en-US" sz="2400" dirty="0"/>
              <a:t>, Hungary</a:t>
            </a:r>
            <a:r>
              <a:rPr lang="lv-LV" sz="2400" dirty="0"/>
              <a:t>;</a:t>
            </a:r>
            <a:endParaRPr lang="en-US" sz="2400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400" b="1" dirty="0"/>
              <a:t>University of Ruse „</a:t>
            </a:r>
            <a:r>
              <a:rPr lang="az-Cyrl-AZ" sz="2400" b="1" dirty="0"/>
              <a:t>А</a:t>
            </a:r>
            <a:r>
              <a:rPr lang="en-US" sz="2400" b="1" dirty="0" err="1"/>
              <a:t>ngel</a:t>
            </a:r>
            <a:r>
              <a:rPr lang="en-US" sz="2400" b="1" dirty="0"/>
              <a:t> </a:t>
            </a:r>
            <a:r>
              <a:rPr lang="en-US" sz="2400" b="1" dirty="0" err="1"/>
              <a:t>Kanchev</a:t>
            </a:r>
            <a:r>
              <a:rPr lang="en-US" sz="2400" b="1" dirty="0"/>
              <a:t>”</a:t>
            </a:r>
            <a:r>
              <a:rPr lang="en-US" sz="2400" dirty="0"/>
              <a:t>, Bulgaria</a:t>
            </a:r>
            <a:r>
              <a:rPr lang="lv-LV" sz="2400" dirty="0"/>
              <a:t>;</a:t>
            </a:r>
            <a:endParaRPr lang="en-US" sz="2400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400" b="1" dirty="0"/>
              <a:t>SWA </a:t>
            </a:r>
            <a:r>
              <a:rPr lang="en-US" sz="2400" b="1" dirty="0" err="1"/>
              <a:t>Bildungsakademie</a:t>
            </a:r>
            <a:r>
              <a:rPr lang="en-US" sz="2400" b="1" dirty="0"/>
              <a:t> GmbH</a:t>
            </a:r>
            <a:r>
              <a:rPr lang="en-US" sz="2400" dirty="0"/>
              <a:t>, Germany</a:t>
            </a:r>
            <a:r>
              <a:rPr lang="lv-LV" sz="2400" dirty="0"/>
              <a:t>;</a:t>
            </a:r>
            <a:endParaRPr lang="en-US" sz="2400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400" b="1" dirty="0" err="1"/>
              <a:t>Universitatea</a:t>
            </a:r>
            <a:r>
              <a:rPr lang="en-US" sz="2400" b="1" dirty="0"/>
              <a:t> Din Pitesti</a:t>
            </a:r>
            <a:r>
              <a:rPr lang="en-US" sz="2400" dirty="0"/>
              <a:t>, Romania.</a:t>
            </a:r>
          </a:p>
        </p:txBody>
      </p:sp>
      <p:pic>
        <p:nvPicPr>
          <p:cNvPr id="2050" name="Picture 2" descr="https://trello-attachments.s3.amazonaws.com/5c77e53afafd08896ee21a20/5c790120c301850cebec0158/91fd6bc37790e4eb3ad2fa3bb49f52a8/parners_flags.png">
            <a:extLst>
              <a:ext uri="{FF2B5EF4-FFF2-40B4-BE49-F238E27FC236}">
                <a16:creationId xmlns:a16="http://schemas.microsoft.com/office/drawing/2014/main" id="{A216FD8B-AA0C-472D-A783-AEFC61C20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107" y="6052422"/>
            <a:ext cx="2727786" cy="36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E7B9E6-B635-4A4B-BE0E-88CEEFB47D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8731" y="3848739"/>
            <a:ext cx="1475511" cy="14607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098406-D818-4CA3-BCC7-712B1E08D6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1410" y="4249255"/>
            <a:ext cx="1141215" cy="11322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539079-9CEC-4BBA-A6AA-1C4758F68F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26106" y="4285445"/>
            <a:ext cx="1673578" cy="14363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5C645B-0C4B-4D62-8B33-1EC92E66A3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8975" y="4511671"/>
            <a:ext cx="3070578" cy="1208662"/>
          </a:xfrm>
          <a:prstGeom prst="rect">
            <a:avLst/>
          </a:prstGeom>
        </p:spPr>
      </p:pic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926F0C92-7B77-4297-91C0-E89163816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27.09. RTA prof. Lybomirs Lazovs, Antons Pacejs </a:t>
            </a:r>
            <a:endParaRPr lang="en-US" dirty="0"/>
          </a:p>
        </p:txBody>
      </p:sp>
      <p:sp>
        <p:nvSpPr>
          <p:cNvPr id="15" name="Kājenes vietturis 1">
            <a:extLst>
              <a:ext uri="{FF2B5EF4-FFF2-40B4-BE49-F238E27FC236}">
                <a16:creationId xmlns:a16="http://schemas.microsoft.com/office/drawing/2014/main" id="{1748394A-DCE3-464E-A1E2-B4080D9A9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lv-LV" dirty="0"/>
              <a:t>Rēzeknes Tehnoloģiju akadēmija 24.01.2020.</a:t>
            </a:r>
          </a:p>
        </p:txBody>
      </p:sp>
      <p:pic>
        <p:nvPicPr>
          <p:cNvPr id="16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E8962866-0552-485E-99E8-E282776D5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53469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39E37-3DA0-48EC-A089-35A89A5C49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1113076"/>
            <a:ext cx="7772400" cy="2387600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C4E654-32B9-4AD7-BBB5-67E465ECD0D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975" y="52977"/>
            <a:ext cx="2610239" cy="533635"/>
          </a:xfrm>
          <a:prstGeom prst="rect">
            <a:avLst/>
          </a:prstGeom>
        </p:spPr>
      </p:pic>
      <p:pic>
        <p:nvPicPr>
          <p:cNvPr id="1026" name="Picture 2" descr="https://trello-attachments.s3.amazonaws.com/5c77e53afafd08896ee21a20/5c790120c301850cebec0158/ca4b38329b99b95a2dc9caff41346f0d/erasmus_logo.png">
            <a:extLst>
              <a:ext uri="{FF2B5EF4-FFF2-40B4-BE49-F238E27FC236}">
                <a16:creationId xmlns:a16="http://schemas.microsoft.com/office/drawing/2014/main" id="{06882096-048B-4F35-947D-D8A9F25E3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762" y="54981"/>
            <a:ext cx="2543265" cy="53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ttÄlu rezultÄti vaicÄjumam ârezeknes tehnologiju akademijaâ">
            <a:extLst>
              <a:ext uri="{FF2B5EF4-FFF2-40B4-BE49-F238E27FC236}">
                <a16:creationId xmlns:a16="http://schemas.microsoft.com/office/drawing/2014/main" id="{1455E169-3C1E-418B-AA86-BC074714C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490" y="52977"/>
            <a:ext cx="2121020" cy="63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13C01AB4-AB00-41D4-9908-A51663042F0B}"/>
              </a:ext>
            </a:extLst>
          </p:cNvPr>
          <p:cNvSpPr/>
          <p:nvPr/>
        </p:nvSpPr>
        <p:spPr>
          <a:xfrm>
            <a:off x="2603500" y="1213836"/>
            <a:ext cx="6985000" cy="5105400"/>
          </a:xfrm>
          <a:prstGeom prst="triangl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D2DE99A8-0D01-4004-88B3-7ECA392067A6}"/>
              </a:ext>
            </a:extLst>
          </p:cNvPr>
          <p:cNvSpPr/>
          <p:nvPr/>
        </p:nvSpPr>
        <p:spPr bwMode="auto">
          <a:xfrm>
            <a:off x="3096419" y="5754086"/>
            <a:ext cx="5999162" cy="565150"/>
          </a:xfrm>
          <a:custGeom>
            <a:avLst/>
            <a:gdLst>
              <a:gd name="connsiteX0" fmla="*/ 0 w 1562089"/>
              <a:gd name="connsiteY0" fmla="*/ 260353 h 3629620"/>
              <a:gd name="connsiteX1" fmla="*/ 260353 w 1562089"/>
              <a:gd name="connsiteY1" fmla="*/ 0 h 3629620"/>
              <a:gd name="connsiteX2" fmla="*/ 1301736 w 1562089"/>
              <a:gd name="connsiteY2" fmla="*/ 0 h 3629620"/>
              <a:gd name="connsiteX3" fmla="*/ 1562089 w 1562089"/>
              <a:gd name="connsiteY3" fmla="*/ 260353 h 3629620"/>
              <a:gd name="connsiteX4" fmla="*/ 1562089 w 1562089"/>
              <a:gd name="connsiteY4" fmla="*/ 3369267 h 3629620"/>
              <a:gd name="connsiteX5" fmla="*/ 1301736 w 1562089"/>
              <a:gd name="connsiteY5" fmla="*/ 3629620 h 3629620"/>
              <a:gd name="connsiteX6" fmla="*/ 260353 w 1562089"/>
              <a:gd name="connsiteY6" fmla="*/ 3629620 h 3629620"/>
              <a:gd name="connsiteX7" fmla="*/ 0 w 1562089"/>
              <a:gd name="connsiteY7" fmla="*/ 3369267 h 3629620"/>
              <a:gd name="connsiteX8" fmla="*/ 0 w 1562089"/>
              <a:gd name="connsiteY8" fmla="*/ 260353 h 3629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2089" h="3629620">
                <a:moveTo>
                  <a:pt x="0" y="260353"/>
                </a:moveTo>
                <a:cubicBezTo>
                  <a:pt x="0" y="116564"/>
                  <a:pt x="116564" y="0"/>
                  <a:pt x="260353" y="0"/>
                </a:cubicBezTo>
                <a:lnTo>
                  <a:pt x="1301736" y="0"/>
                </a:lnTo>
                <a:cubicBezTo>
                  <a:pt x="1445525" y="0"/>
                  <a:pt x="1562089" y="116564"/>
                  <a:pt x="1562089" y="260353"/>
                </a:cubicBezTo>
                <a:lnTo>
                  <a:pt x="1562089" y="3369267"/>
                </a:lnTo>
                <a:cubicBezTo>
                  <a:pt x="1562089" y="3513056"/>
                  <a:pt x="1445525" y="3629620"/>
                  <a:pt x="1301736" y="3629620"/>
                </a:cubicBezTo>
                <a:lnTo>
                  <a:pt x="260353" y="3629620"/>
                </a:lnTo>
                <a:cubicBezTo>
                  <a:pt x="116564" y="3629620"/>
                  <a:pt x="0" y="3513056"/>
                  <a:pt x="0" y="3369267"/>
                </a:cubicBezTo>
                <a:lnTo>
                  <a:pt x="0" y="260353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85805" tIns="285805" rIns="285805" bIns="285805" spcCol="1270" anchor="ctr"/>
          <a:lstStyle/>
          <a:p>
            <a:pPr algn="ctr">
              <a:defRPr/>
            </a:pPr>
            <a:r>
              <a:rPr lang="en-US" b="1" dirty="0"/>
              <a:t>Laser Safety </a:t>
            </a:r>
            <a:r>
              <a:rPr lang="bg-BG" b="1" dirty="0"/>
              <a:t>Glossary </a:t>
            </a:r>
            <a:r>
              <a:rPr lang="bg-BG" sz="2000" b="1" dirty="0"/>
              <a:t>– </a:t>
            </a:r>
            <a:r>
              <a:rPr lang="en-US" sz="2000" b="1" dirty="0"/>
              <a:t>BG, DE</a:t>
            </a:r>
            <a:r>
              <a:rPr lang="bg-BG" sz="2000" b="1" dirty="0"/>
              <a:t>,</a:t>
            </a:r>
            <a:r>
              <a:rPr lang="en-US" sz="2000" b="1" dirty="0"/>
              <a:t> HU, LV, RO</a:t>
            </a:r>
            <a:endParaRPr lang="lv-LV" sz="2000" b="1" dirty="0"/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553FDA68-3AEE-494F-A380-69A26B3A4F27}"/>
              </a:ext>
            </a:extLst>
          </p:cNvPr>
          <p:cNvSpPr/>
          <p:nvPr/>
        </p:nvSpPr>
        <p:spPr>
          <a:xfrm>
            <a:off x="3935413" y="5079014"/>
            <a:ext cx="4321175" cy="565150"/>
          </a:xfrm>
          <a:custGeom>
            <a:avLst/>
            <a:gdLst>
              <a:gd name="connsiteX0" fmla="*/ 0 w 1562089"/>
              <a:gd name="connsiteY0" fmla="*/ 260353 h 3629620"/>
              <a:gd name="connsiteX1" fmla="*/ 260353 w 1562089"/>
              <a:gd name="connsiteY1" fmla="*/ 0 h 3629620"/>
              <a:gd name="connsiteX2" fmla="*/ 1301736 w 1562089"/>
              <a:gd name="connsiteY2" fmla="*/ 0 h 3629620"/>
              <a:gd name="connsiteX3" fmla="*/ 1562089 w 1562089"/>
              <a:gd name="connsiteY3" fmla="*/ 260353 h 3629620"/>
              <a:gd name="connsiteX4" fmla="*/ 1562089 w 1562089"/>
              <a:gd name="connsiteY4" fmla="*/ 3369267 h 3629620"/>
              <a:gd name="connsiteX5" fmla="*/ 1301736 w 1562089"/>
              <a:gd name="connsiteY5" fmla="*/ 3629620 h 3629620"/>
              <a:gd name="connsiteX6" fmla="*/ 260353 w 1562089"/>
              <a:gd name="connsiteY6" fmla="*/ 3629620 h 3629620"/>
              <a:gd name="connsiteX7" fmla="*/ 0 w 1562089"/>
              <a:gd name="connsiteY7" fmla="*/ 3369267 h 3629620"/>
              <a:gd name="connsiteX8" fmla="*/ 0 w 1562089"/>
              <a:gd name="connsiteY8" fmla="*/ 260353 h 3629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2089" h="3629620">
                <a:moveTo>
                  <a:pt x="0" y="260353"/>
                </a:moveTo>
                <a:cubicBezTo>
                  <a:pt x="0" y="116564"/>
                  <a:pt x="116564" y="0"/>
                  <a:pt x="260353" y="0"/>
                </a:cubicBezTo>
                <a:lnTo>
                  <a:pt x="1301736" y="0"/>
                </a:lnTo>
                <a:cubicBezTo>
                  <a:pt x="1445525" y="0"/>
                  <a:pt x="1562089" y="116564"/>
                  <a:pt x="1562089" y="260353"/>
                </a:cubicBezTo>
                <a:lnTo>
                  <a:pt x="1562089" y="3369267"/>
                </a:lnTo>
                <a:cubicBezTo>
                  <a:pt x="1562089" y="3513056"/>
                  <a:pt x="1445525" y="3629620"/>
                  <a:pt x="1301736" y="3629620"/>
                </a:cubicBezTo>
                <a:lnTo>
                  <a:pt x="260353" y="3629620"/>
                </a:lnTo>
                <a:cubicBezTo>
                  <a:pt x="116564" y="3629620"/>
                  <a:pt x="0" y="3513056"/>
                  <a:pt x="0" y="3369267"/>
                </a:cubicBezTo>
                <a:lnTo>
                  <a:pt x="0" y="260353"/>
                </a:lnTo>
                <a:close/>
              </a:path>
            </a:pathLst>
          </a:custGeom>
          <a:solidFill>
            <a:srgbClr val="FF33CC">
              <a:alpha val="90000"/>
            </a:srgbClr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85805" tIns="285805" rIns="285805" bIns="285805" spcCol="1270" anchor="ctr"/>
          <a:lstStyle/>
          <a:p>
            <a:pPr algn="ctr" defTabSz="244475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800" b="1" dirty="0"/>
              <a:t>Basic module</a:t>
            </a:r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47E47E1F-A759-422B-BC0A-7A71D5C53384}"/>
              </a:ext>
            </a:extLst>
          </p:cNvPr>
          <p:cNvSpPr/>
          <p:nvPr/>
        </p:nvSpPr>
        <p:spPr>
          <a:xfrm>
            <a:off x="4312849" y="4403942"/>
            <a:ext cx="3744912" cy="565150"/>
          </a:xfrm>
          <a:custGeom>
            <a:avLst/>
            <a:gdLst>
              <a:gd name="connsiteX0" fmla="*/ 0 w 1562089"/>
              <a:gd name="connsiteY0" fmla="*/ 260353 h 3629620"/>
              <a:gd name="connsiteX1" fmla="*/ 260353 w 1562089"/>
              <a:gd name="connsiteY1" fmla="*/ 0 h 3629620"/>
              <a:gd name="connsiteX2" fmla="*/ 1301736 w 1562089"/>
              <a:gd name="connsiteY2" fmla="*/ 0 h 3629620"/>
              <a:gd name="connsiteX3" fmla="*/ 1562089 w 1562089"/>
              <a:gd name="connsiteY3" fmla="*/ 260353 h 3629620"/>
              <a:gd name="connsiteX4" fmla="*/ 1562089 w 1562089"/>
              <a:gd name="connsiteY4" fmla="*/ 3369267 h 3629620"/>
              <a:gd name="connsiteX5" fmla="*/ 1301736 w 1562089"/>
              <a:gd name="connsiteY5" fmla="*/ 3629620 h 3629620"/>
              <a:gd name="connsiteX6" fmla="*/ 260353 w 1562089"/>
              <a:gd name="connsiteY6" fmla="*/ 3629620 h 3629620"/>
              <a:gd name="connsiteX7" fmla="*/ 0 w 1562089"/>
              <a:gd name="connsiteY7" fmla="*/ 3369267 h 3629620"/>
              <a:gd name="connsiteX8" fmla="*/ 0 w 1562089"/>
              <a:gd name="connsiteY8" fmla="*/ 260353 h 3629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2089" h="3629620">
                <a:moveTo>
                  <a:pt x="0" y="260353"/>
                </a:moveTo>
                <a:cubicBezTo>
                  <a:pt x="0" y="116564"/>
                  <a:pt x="116564" y="0"/>
                  <a:pt x="260353" y="0"/>
                </a:cubicBezTo>
                <a:lnTo>
                  <a:pt x="1301736" y="0"/>
                </a:lnTo>
                <a:cubicBezTo>
                  <a:pt x="1445525" y="0"/>
                  <a:pt x="1562089" y="116564"/>
                  <a:pt x="1562089" y="260353"/>
                </a:cubicBezTo>
                <a:lnTo>
                  <a:pt x="1562089" y="3369267"/>
                </a:lnTo>
                <a:cubicBezTo>
                  <a:pt x="1562089" y="3513056"/>
                  <a:pt x="1445525" y="3629620"/>
                  <a:pt x="1301736" y="3629620"/>
                </a:cubicBezTo>
                <a:lnTo>
                  <a:pt x="260353" y="3629620"/>
                </a:lnTo>
                <a:cubicBezTo>
                  <a:pt x="116564" y="3629620"/>
                  <a:pt x="0" y="3513056"/>
                  <a:pt x="0" y="3369267"/>
                </a:cubicBezTo>
                <a:lnTo>
                  <a:pt x="0" y="260353"/>
                </a:lnTo>
                <a:close/>
              </a:path>
            </a:pathLst>
          </a:custGeom>
          <a:solidFill>
            <a:srgbClr val="FF0000">
              <a:alpha val="90000"/>
            </a:srgbClr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85805" tIns="285805" rIns="285805" bIns="285805" spcCol="1270" anchor="ctr"/>
          <a:lstStyle/>
          <a:p>
            <a:pPr algn="ctr" defTabSz="244475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800" b="1" dirty="0">
                <a:solidFill>
                  <a:srgbClr val="FFFF00"/>
                </a:solidFill>
              </a:rPr>
              <a:t>Specialized module</a:t>
            </a: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9B337BA9-2D93-4965-8583-2C7C603C6AD8}"/>
              </a:ext>
            </a:extLst>
          </p:cNvPr>
          <p:cNvSpPr/>
          <p:nvPr/>
        </p:nvSpPr>
        <p:spPr>
          <a:xfrm>
            <a:off x="4633030" y="3666805"/>
            <a:ext cx="2925938" cy="565150"/>
          </a:xfrm>
          <a:custGeom>
            <a:avLst/>
            <a:gdLst>
              <a:gd name="connsiteX0" fmla="*/ 0 w 1562089"/>
              <a:gd name="connsiteY0" fmla="*/ 260353 h 3629620"/>
              <a:gd name="connsiteX1" fmla="*/ 260353 w 1562089"/>
              <a:gd name="connsiteY1" fmla="*/ 0 h 3629620"/>
              <a:gd name="connsiteX2" fmla="*/ 1301736 w 1562089"/>
              <a:gd name="connsiteY2" fmla="*/ 0 h 3629620"/>
              <a:gd name="connsiteX3" fmla="*/ 1562089 w 1562089"/>
              <a:gd name="connsiteY3" fmla="*/ 260353 h 3629620"/>
              <a:gd name="connsiteX4" fmla="*/ 1562089 w 1562089"/>
              <a:gd name="connsiteY4" fmla="*/ 3369267 h 3629620"/>
              <a:gd name="connsiteX5" fmla="*/ 1301736 w 1562089"/>
              <a:gd name="connsiteY5" fmla="*/ 3629620 h 3629620"/>
              <a:gd name="connsiteX6" fmla="*/ 260353 w 1562089"/>
              <a:gd name="connsiteY6" fmla="*/ 3629620 h 3629620"/>
              <a:gd name="connsiteX7" fmla="*/ 0 w 1562089"/>
              <a:gd name="connsiteY7" fmla="*/ 3369267 h 3629620"/>
              <a:gd name="connsiteX8" fmla="*/ 0 w 1562089"/>
              <a:gd name="connsiteY8" fmla="*/ 260353 h 3629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2089" h="3629620">
                <a:moveTo>
                  <a:pt x="0" y="260353"/>
                </a:moveTo>
                <a:cubicBezTo>
                  <a:pt x="0" y="116564"/>
                  <a:pt x="116564" y="0"/>
                  <a:pt x="260353" y="0"/>
                </a:cubicBezTo>
                <a:lnTo>
                  <a:pt x="1301736" y="0"/>
                </a:lnTo>
                <a:cubicBezTo>
                  <a:pt x="1445525" y="0"/>
                  <a:pt x="1562089" y="116564"/>
                  <a:pt x="1562089" y="260353"/>
                </a:cubicBezTo>
                <a:lnTo>
                  <a:pt x="1562089" y="3369267"/>
                </a:lnTo>
                <a:cubicBezTo>
                  <a:pt x="1562089" y="3513056"/>
                  <a:pt x="1445525" y="3629620"/>
                  <a:pt x="1301736" y="3629620"/>
                </a:cubicBezTo>
                <a:lnTo>
                  <a:pt x="260353" y="3629620"/>
                </a:lnTo>
                <a:cubicBezTo>
                  <a:pt x="116564" y="3629620"/>
                  <a:pt x="0" y="3513056"/>
                  <a:pt x="0" y="3369267"/>
                </a:cubicBezTo>
                <a:lnTo>
                  <a:pt x="0" y="260353"/>
                </a:lnTo>
                <a:close/>
              </a:path>
            </a:pathLst>
          </a:custGeom>
          <a:solidFill>
            <a:srgbClr val="FFFF00">
              <a:alpha val="90000"/>
            </a:srgbClr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85805" tIns="285805" rIns="285805" bIns="285805" spcCol="1270" anchor="ctr"/>
          <a:lstStyle/>
          <a:p>
            <a:pPr algn="ctr" defTabSz="2444750">
              <a:lnSpc>
                <a:spcPct val="90000"/>
              </a:lnSpc>
              <a:defRPr/>
            </a:pPr>
            <a:r>
              <a:rPr lang="lv-LV" sz="2800" b="1" dirty="0"/>
              <a:t>Good Practice </a:t>
            </a:r>
            <a:endParaRPr lang="en-US" sz="2800" b="1" dirty="0"/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A8FB547C-4624-43DE-8D35-FA093C695B52}"/>
              </a:ext>
            </a:extLst>
          </p:cNvPr>
          <p:cNvSpPr/>
          <p:nvPr/>
        </p:nvSpPr>
        <p:spPr>
          <a:xfrm>
            <a:off x="4853780" y="2941383"/>
            <a:ext cx="2484438" cy="565150"/>
          </a:xfrm>
          <a:custGeom>
            <a:avLst/>
            <a:gdLst>
              <a:gd name="connsiteX0" fmla="*/ 0 w 1562089"/>
              <a:gd name="connsiteY0" fmla="*/ 260353 h 3629620"/>
              <a:gd name="connsiteX1" fmla="*/ 260353 w 1562089"/>
              <a:gd name="connsiteY1" fmla="*/ 0 h 3629620"/>
              <a:gd name="connsiteX2" fmla="*/ 1301736 w 1562089"/>
              <a:gd name="connsiteY2" fmla="*/ 0 h 3629620"/>
              <a:gd name="connsiteX3" fmla="*/ 1562089 w 1562089"/>
              <a:gd name="connsiteY3" fmla="*/ 260353 h 3629620"/>
              <a:gd name="connsiteX4" fmla="*/ 1562089 w 1562089"/>
              <a:gd name="connsiteY4" fmla="*/ 3369267 h 3629620"/>
              <a:gd name="connsiteX5" fmla="*/ 1301736 w 1562089"/>
              <a:gd name="connsiteY5" fmla="*/ 3629620 h 3629620"/>
              <a:gd name="connsiteX6" fmla="*/ 260353 w 1562089"/>
              <a:gd name="connsiteY6" fmla="*/ 3629620 h 3629620"/>
              <a:gd name="connsiteX7" fmla="*/ 0 w 1562089"/>
              <a:gd name="connsiteY7" fmla="*/ 3369267 h 3629620"/>
              <a:gd name="connsiteX8" fmla="*/ 0 w 1562089"/>
              <a:gd name="connsiteY8" fmla="*/ 260353 h 3629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2089" h="3629620">
                <a:moveTo>
                  <a:pt x="0" y="260353"/>
                </a:moveTo>
                <a:cubicBezTo>
                  <a:pt x="0" y="116564"/>
                  <a:pt x="116564" y="0"/>
                  <a:pt x="260353" y="0"/>
                </a:cubicBezTo>
                <a:lnTo>
                  <a:pt x="1301736" y="0"/>
                </a:lnTo>
                <a:cubicBezTo>
                  <a:pt x="1445525" y="0"/>
                  <a:pt x="1562089" y="116564"/>
                  <a:pt x="1562089" y="260353"/>
                </a:cubicBezTo>
                <a:lnTo>
                  <a:pt x="1562089" y="3369267"/>
                </a:lnTo>
                <a:cubicBezTo>
                  <a:pt x="1562089" y="3513056"/>
                  <a:pt x="1445525" y="3629620"/>
                  <a:pt x="1301736" y="3629620"/>
                </a:cubicBezTo>
                <a:lnTo>
                  <a:pt x="260353" y="3629620"/>
                </a:lnTo>
                <a:cubicBezTo>
                  <a:pt x="116564" y="3629620"/>
                  <a:pt x="0" y="3513056"/>
                  <a:pt x="0" y="3369267"/>
                </a:cubicBezTo>
                <a:lnTo>
                  <a:pt x="0" y="260353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85805" tIns="285805" rIns="285805" bIns="285805" spcCol="1270" anchor="ctr"/>
          <a:lstStyle/>
          <a:p>
            <a:pPr algn="ctr">
              <a:defRPr/>
            </a:pPr>
            <a:r>
              <a:rPr lang="lv-LV" sz="2800" b="1" dirty="0" err="1"/>
              <a:t>Exam</a:t>
            </a:r>
            <a:r>
              <a:rPr lang="lv-LV" sz="2800" b="1" dirty="0"/>
              <a:t> / Test</a:t>
            </a:r>
          </a:p>
        </p:txBody>
      </p:sp>
      <p:sp>
        <p:nvSpPr>
          <p:cNvPr id="14" name="Freeform 12">
            <a:extLst>
              <a:ext uri="{FF2B5EF4-FFF2-40B4-BE49-F238E27FC236}">
                <a16:creationId xmlns:a16="http://schemas.microsoft.com/office/drawing/2014/main" id="{36D6D861-319E-4A1C-B159-AE99CC9834CC}"/>
              </a:ext>
            </a:extLst>
          </p:cNvPr>
          <p:cNvSpPr/>
          <p:nvPr/>
        </p:nvSpPr>
        <p:spPr>
          <a:xfrm>
            <a:off x="5099440" y="2360651"/>
            <a:ext cx="1993119" cy="454025"/>
          </a:xfrm>
          <a:custGeom>
            <a:avLst/>
            <a:gdLst>
              <a:gd name="connsiteX0" fmla="*/ 0 w 1562089"/>
              <a:gd name="connsiteY0" fmla="*/ 260353 h 3629620"/>
              <a:gd name="connsiteX1" fmla="*/ 260353 w 1562089"/>
              <a:gd name="connsiteY1" fmla="*/ 0 h 3629620"/>
              <a:gd name="connsiteX2" fmla="*/ 1301736 w 1562089"/>
              <a:gd name="connsiteY2" fmla="*/ 0 h 3629620"/>
              <a:gd name="connsiteX3" fmla="*/ 1562089 w 1562089"/>
              <a:gd name="connsiteY3" fmla="*/ 260353 h 3629620"/>
              <a:gd name="connsiteX4" fmla="*/ 1562089 w 1562089"/>
              <a:gd name="connsiteY4" fmla="*/ 3369267 h 3629620"/>
              <a:gd name="connsiteX5" fmla="*/ 1301736 w 1562089"/>
              <a:gd name="connsiteY5" fmla="*/ 3629620 h 3629620"/>
              <a:gd name="connsiteX6" fmla="*/ 260353 w 1562089"/>
              <a:gd name="connsiteY6" fmla="*/ 3629620 h 3629620"/>
              <a:gd name="connsiteX7" fmla="*/ 0 w 1562089"/>
              <a:gd name="connsiteY7" fmla="*/ 3369267 h 3629620"/>
              <a:gd name="connsiteX8" fmla="*/ 0 w 1562089"/>
              <a:gd name="connsiteY8" fmla="*/ 260353 h 3629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2089" h="3629620">
                <a:moveTo>
                  <a:pt x="0" y="260353"/>
                </a:moveTo>
                <a:cubicBezTo>
                  <a:pt x="0" y="116564"/>
                  <a:pt x="116564" y="0"/>
                  <a:pt x="260353" y="0"/>
                </a:cubicBezTo>
                <a:lnTo>
                  <a:pt x="1301736" y="0"/>
                </a:lnTo>
                <a:cubicBezTo>
                  <a:pt x="1445525" y="0"/>
                  <a:pt x="1562089" y="116564"/>
                  <a:pt x="1562089" y="260353"/>
                </a:cubicBezTo>
                <a:lnTo>
                  <a:pt x="1562089" y="3369267"/>
                </a:lnTo>
                <a:cubicBezTo>
                  <a:pt x="1562089" y="3513056"/>
                  <a:pt x="1445525" y="3629620"/>
                  <a:pt x="1301736" y="3629620"/>
                </a:cubicBezTo>
                <a:lnTo>
                  <a:pt x="260353" y="3629620"/>
                </a:lnTo>
                <a:cubicBezTo>
                  <a:pt x="116564" y="3629620"/>
                  <a:pt x="0" y="3513056"/>
                  <a:pt x="0" y="3369267"/>
                </a:cubicBezTo>
                <a:lnTo>
                  <a:pt x="0" y="260353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  <a:alpha val="90000"/>
            </a:schemeClr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85805" tIns="285805" rIns="285805" bIns="285805" spcCol="1270" anchor="ctr"/>
          <a:lstStyle/>
          <a:p>
            <a:pPr algn="ctr">
              <a:defRPr/>
            </a:pPr>
            <a:r>
              <a:rPr lang="en-US" sz="2600" b="1" dirty="0"/>
              <a:t>C</a:t>
            </a:r>
            <a:r>
              <a:rPr lang="lv-LV" sz="2600" b="1" dirty="0" err="1"/>
              <a:t>ertificate</a:t>
            </a:r>
            <a:endParaRPr lang="lv-LV" sz="260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F8481F9-23B8-45ED-B274-AE81C0071B8D}"/>
              </a:ext>
            </a:extLst>
          </p:cNvPr>
          <p:cNvSpPr/>
          <p:nvPr/>
        </p:nvSpPr>
        <p:spPr>
          <a:xfrm>
            <a:off x="5094896" y="4025815"/>
            <a:ext cx="199766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1" dirty="0"/>
              <a:t>(Administrative and engineering solutions)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AE5D3-F2D5-48C4-A56E-8ABE73550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27.09. RTA prof. Lybomirs Lazovs, Antons Pacejs </a:t>
            </a:r>
            <a:endParaRPr lang="en-US" dirty="0"/>
          </a:p>
        </p:txBody>
      </p:sp>
      <p:sp>
        <p:nvSpPr>
          <p:cNvPr id="15" name="Kājenes vietturis 1">
            <a:extLst>
              <a:ext uri="{FF2B5EF4-FFF2-40B4-BE49-F238E27FC236}">
                <a16:creationId xmlns:a16="http://schemas.microsoft.com/office/drawing/2014/main" id="{A5F5CFDC-0871-44BF-B047-FA12953A4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lv-LV" dirty="0"/>
              <a:t>Rēzeknes Tehnoloģiju akadēmija 24.01.2020.</a:t>
            </a:r>
          </a:p>
        </p:txBody>
      </p:sp>
      <p:pic>
        <p:nvPicPr>
          <p:cNvPr id="16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06FA7FA4-8E28-48CA-A835-E4FDC82BB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92521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39E37-3DA0-48EC-A089-35A89A5C49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1113076"/>
            <a:ext cx="7772400" cy="2387600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C4E654-32B9-4AD7-BBB5-67E465ECD0D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975" y="52977"/>
            <a:ext cx="2610239" cy="533635"/>
          </a:xfrm>
          <a:prstGeom prst="rect">
            <a:avLst/>
          </a:prstGeom>
        </p:spPr>
      </p:pic>
      <p:pic>
        <p:nvPicPr>
          <p:cNvPr id="1026" name="Picture 2" descr="https://trello-attachments.s3.amazonaws.com/5c77e53afafd08896ee21a20/5c790120c301850cebec0158/ca4b38329b99b95a2dc9caff41346f0d/erasmus_logo.png">
            <a:extLst>
              <a:ext uri="{FF2B5EF4-FFF2-40B4-BE49-F238E27FC236}">
                <a16:creationId xmlns:a16="http://schemas.microsoft.com/office/drawing/2014/main" id="{06882096-048B-4F35-947D-D8A9F25E3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762" y="54981"/>
            <a:ext cx="2543265" cy="53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ttÄlu rezultÄti vaicÄjumam ârezeknes tehnologiju akademijaâ">
            <a:extLst>
              <a:ext uri="{FF2B5EF4-FFF2-40B4-BE49-F238E27FC236}">
                <a16:creationId xmlns:a16="http://schemas.microsoft.com/office/drawing/2014/main" id="{1455E169-3C1E-418B-AA86-BC074714C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490" y="52977"/>
            <a:ext cx="2121020" cy="63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30F6E10-F1BD-4CE7-B26F-37D509556778}"/>
              </a:ext>
            </a:extLst>
          </p:cNvPr>
          <p:cNvGrpSpPr/>
          <p:nvPr/>
        </p:nvGrpSpPr>
        <p:grpSpPr>
          <a:xfrm>
            <a:off x="2681868" y="1879346"/>
            <a:ext cx="6902840" cy="3654267"/>
            <a:chOff x="685799" y="2026101"/>
            <a:chExt cx="7255618" cy="365426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986F56E-0931-434B-9927-B80DD4A950CE}"/>
                </a:ext>
              </a:extLst>
            </p:cNvPr>
            <p:cNvSpPr/>
            <p:nvPr/>
          </p:nvSpPr>
          <p:spPr>
            <a:xfrm>
              <a:off x="685799" y="2026101"/>
              <a:ext cx="6509329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en-US" dirty="0"/>
                <a:t>Physical properties of laser radiation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en-US" dirty="0"/>
                <a:t>Biological effect of laser radiation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en-US" dirty="0"/>
                <a:t>Legal bases and rules of technology</a:t>
              </a:r>
              <a:endParaRPr lang="de-DE" dirty="0"/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de-DE" dirty="0"/>
                <a:t>Laser classes and limits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de-DE" dirty="0"/>
                <a:t>Calculations of exposure limits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en-US" dirty="0"/>
                <a:t>Hazards due to laser radiation (direct / indirect)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A37BE43-30F9-433E-A58C-9CC93735A286}"/>
                </a:ext>
              </a:extLst>
            </p:cNvPr>
            <p:cNvSpPr/>
            <p:nvPr/>
          </p:nvSpPr>
          <p:spPr>
            <a:xfrm>
              <a:off x="685799" y="3649043"/>
              <a:ext cx="7255618" cy="2031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en-US" dirty="0"/>
                <a:t>Selection and implementation of protective measures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en-US" dirty="0"/>
                <a:t>Tasks and responsibility of the expert laser safety officer in operation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en-US" dirty="0"/>
                <a:t>Laser safety officer in operation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en-US" dirty="0"/>
                <a:t>Measuring instruments and measuring methods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en-US" dirty="0"/>
                <a:t>Contents and examples for the risk assessment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en-US" dirty="0"/>
                <a:t>Exemplary execution of a risk assessment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en-US" dirty="0"/>
                <a:t>Laser system integration in the manufacturing process (</a:t>
              </a:r>
              <a:r>
                <a:rPr lang="en-US" dirty="0" err="1"/>
                <a:t>manipu</a:t>
              </a:r>
              <a:r>
                <a:rPr lang="en-US" dirty="0"/>
                <a:t>)</a:t>
              </a:r>
              <a:endParaRPr lang="de-DE" dirty="0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68A6E509-62D6-45A4-9855-96999BAB8B23}"/>
              </a:ext>
            </a:extLst>
          </p:cNvPr>
          <p:cNvSpPr/>
          <p:nvPr/>
        </p:nvSpPr>
        <p:spPr>
          <a:xfrm>
            <a:off x="2062965" y="1307661"/>
            <a:ext cx="8140647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4475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400" b="1" dirty="0"/>
              <a:t>CONTENT OF WEB-BASED EDUCATIONAL MATERIAL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B0CA9D-C782-4384-BA34-52E5A9CC7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27.09. RTA prof. Lybomirs Lazovs, Antons Pacejs </a:t>
            </a:r>
            <a:endParaRPr lang="en-US" dirty="0"/>
          </a:p>
        </p:txBody>
      </p:sp>
      <p:sp>
        <p:nvSpPr>
          <p:cNvPr id="12" name="Kājenes vietturis 1">
            <a:extLst>
              <a:ext uri="{FF2B5EF4-FFF2-40B4-BE49-F238E27FC236}">
                <a16:creationId xmlns:a16="http://schemas.microsoft.com/office/drawing/2014/main" id="{D6AB87D8-47BE-483B-A68C-814EE861C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lv-LV" dirty="0"/>
              <a:t>Rēzeknes Tehnoloģiju akadēmija 24.01.2020.</a:t>
            </a:r>
          </a:p>
        </p:txBody>
      </p:sp>
      <p:pic>
        <p:nvPicPr>
          <p:cNvPr id="13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5CDE8D97-1A39-4C34-9B47-1A9A50B65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74451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39E37-3DA0-48EC-A089-35A89A5C49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16200000">
            <a:off x="2209800" y="1113076"/>
            <a:ext cx="7772400" cy="2387600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C4E654-32B9-4AD7-BBB5-67E465ECD0D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975" y="52977"/>
            <a:ext cx="2610239" cy="533635"/>
          </a:xfrm>
          <a:prstGeom prst="rect">
            <a:avLst/>
          </a:prstGeom>
        </p:spPr>
      </p:pic>
      <p:pic>
        <p:nvPicPr>
          <p:cNvPr id="1026" name="Picture 2" descr="https://trello-attachments.s3.amazonaws.com/5c77e53afafd08896ee21a20/5c790120c301850cebec0158/ca4b38329b99b95a2dc9caff41346f0d/erasmus_logo.png">
            <a:extLst>
              <a:ext uri="{FF2B5EF4-FFF2-40B4-BE49-F238E27FC236}">
                <a16:creationId xmlns:a16="http://schemas.microsoft.com/office/drawing/2014/main" id="{06882096-048B-4F35-947D-D8A9F25E3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762" y="54981"/>
            <a:ext cx="2543265" cy="53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ttÄlu rezultÄti vaicÄjumam ârezeknes tehnologiju akademijaâ">
            <a:extLst>
              <a:ext uri="{FF2B5EF4-FFF2-40B4-BE49-F238E27FC236}">
                <a16:creationId xmlns:a16="http://schemas.microsoft.com/office/drawing/2014/main" id="{1455E169-3C1E-418B-AA86-BC074714C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490" y="52977"/>
            <a:ext cx="2121020" cy="63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ubtitle 7">
            <a:extLst>
              <a:ext uri="{FF2B5EF4-FFF2-40B4-BE49-F238E27FC236}">
                <a16:creationId xmlns:a16="http://schemas.microsoft.com/office/drawing/2014/main" id="{84D17D94-31D9-4C40-93E4-7F94FD0DEF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55968" y="1162435"/>
            <a:ext cx="8045058" cy="3825306"/>
          </a:xfrm>
        </p:spPr>
        <p:txBody>
          <a:bodyPr>
            <a:noAutofit/>
          </a:bodyPr>
          <a:lstStyle/>
          <a:p>
            <a:pPr algn="l">
              <a:spcAft>
                <a:spcPts val="200"/>
              </a:spcAft>
            </a:pPr>
            <a:r>
              <a:rPr lang="en-US" sz="2000" dirty="0"/>
              <a:t>1. </a:t>
            </a:r>
            <a:r>
              <a:rPr lang="en-US" sz="2000" u="sng" dirty="0"/>
              <a:t>Creating</a:t>
            </a:r>
            <a:r>
              <a:rPr lang="en-US" sz="2000" dirty="0"/>
              <a:t> </a:t>
            </a:r>
            <a:r>
              <a:rPr lang="en-US" sz="2000" b="1" dirty="0"/>
              <a:t>three web-based</a:t>
            </a:r>
            <a:r>
              <a:rPr lang="en-US" sz="2000" dirty="0"/>
              <a:t> multilingual </a:t>
            </a:r>
            <a:r>
              <a:rPr lang="en-US" sz="2000" b="1" dirty="0"/>
              <a:t>modules (+glossary)</a:t>
            </a:r>
            <a:r>
              <a:rPr lang="en-US" sz="2000" dirty="0"/>
              <a:t> for enhancing professional training in the field of laser safety. Improvement of vocational education and training in the field of photonics and laser technology.</a:t>
            </a:r>
            <a:br>
              <a:rPr lang="en-US" sz="2000" dirty="0"/>
            </a:br>
            <a:r>
              <a:rPr lang="en-US" sz="2000" dirty="0"/>
              <a:t>2. </a:t>
            </a:r>
            <a:r>
              <a:rPr lang="en-US" sz="2000" b="1" u="sng" dirty="0"/>
              <a:t>Increasing</a:t>
            </a:r>
            <a:r>
              <a:rPr lang="en-US" sz="2000" b="1" dirty="0"/>
              <a:t> professional skills</a:t>
            </a:r>
            <a:r>
              <a:rPr lang="en-US" sz="2000" dirty="0"/>
              <a:t> of those working in the field of photonics and laser technology.</a:t>
            </a:r>
            <a:br>
              <a:rPr lang="en-US" sz="2000" dirty="0"/>
            </a:br>
            <a:r>
              <a:rPr lang="en-US" sz="2000" dirty="0"/>
              <a:t>3. Creating specialists (laser technology systems operators) with </a:t>
            </a:r>
            <a:r>
              <a:rPr lang="en-US" sz="2000" b="1" dirty="0"/>
              <a:t>skills in the field of laser safety</a:t>
            </a:r>
            <a:r>
              <a:rPr lang="en-US" sz="2000" dirty="0"/>
              <a:t>.</a:t>
            </a:r>
            <a:br>
              <a:rPr lang="en-US" sz="2000" dirty="0"/>
            </a:br>
            <a:r>
              <a:rPr lang="en-US" sz="2000" dirty="0"/>
              <a:t>4. </a:t>
            </a:r>
            <a:r>
              <a:rPr lang="en-US" sz="2000" u="sng" dirty="0"/>
              <a:t>Support</a:t>
            </a:r>
            <a:r>
              <a:rPr lang="en-US" sz="2000" dirty="0"/>
              <a:t> for the development of photonics and laser technology by creating specialists with the necessary skills for safe work with laser technology complexes.</a:t>
            </a:r>
            <a:br>
              <a:rPr lang="en-US" sz="2000" dirty="0"/>
            </a:br>
            <a:r>
              <a:rPr lang="en-US" sz="2000" dirty="0"/>
              <a:t>5. </a:t>
            </a:r>
            <a:r>
              <a:rPr lang="en-US" sz="2000" u="sng" dirty="0"/>
              <a:t>Improving</a:t>
            </a:r>
            <a:r>
              <a:rPr lang="en-US" sz="2000" dirty="0"/>
              <a:t> the employability of specialists in photonics and laser technology on the European labor market.</a:t>
            </a:r>
            <a:br>
              <a:rPr lang="en-US" sz="2000" dirty="0"/>
            </a:br>
            <a:r>
              <a:rPr lang="en-US" sz="2000" dirty="0"/>
              <a:t>6. </a:t>
            </a:r>
            <a:r>
              <a:rPr lang="en-US" sz="2000" u="sng" dirty="0"/>
              <a:t>Increasing</a:t>
            </a:r>
            <a:r>
              <a:rPr lang="en-US" sz="2000" dirty="0"/>
              <a:t> the motivation of young people for vocational training in the field of laser safety and occupational health at work.</a:t>
            </a:r>
            <a:br>
              <a:rPr lang="en-US" sz="2000" dirty="0"/>
            </a:br>
            <a:r>
              <a:rPr lang="en-US" sz="2000" dirty="0"/>
              <a:t>7. </a:t>
            </a:r>
            <a:r>
              <a:rPr lang="en-US" sz="2000" u="sng" dirty="0"/>
              <a:t>Providing</a:t>
            </a:r>
            <a:r>
              <a:rPr lang="en-US" sz="2000" dirty="0"/>
              <a:t> </a:t>
            </a:r>
            <a:r>
              <a:rPr lang="en-US" sz="2000" b="1" dirty="0"/>
              <a:t>free access </a:t>
            </a:r>
            <a:r>
              <a:rPr lang="en-US" sz="2000" dirty="0"/>
              <a:t>to the principles and technologies for laser safety.</a:t>
            </a:r>
            <a:br>
              <a:rPr lang="en-US" sz="2000" dirty="0"/>
            </a:br>
            <a:r>
              <a:rPr lang="en-US" sz="2000" dirty="0"/>
              <a:t>8. </a:t>
            </a:r>
            <a:r>
              <a:rPr lang="en-US" sz="2000" u="sng" dirty="0"/>
              <a:t>Creating</a:t>
            </a:r>
            <a:r>
              <a:rPr lang="en-US" sz="2000" dirty="0"/>
              <a:t> a sense of responsibility – a prerequisite for ensuring healthy working conditions at the workplace.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ABB581-B5BC-4577-A2EF-1147C71A919F}"/>
              </a:ext>
            </a:extLst>
          </p:cNvPr>
          <p:cNvSpPr/>
          <p:nvPr/>
        </p:nvSpPr>
        <p:spPr>
          <a:xfrm rot="16200000">
            <a:off x="879535" y="3198169"/>
            <a:ext cx="26518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sz="2400" b="1" dirty="0">
                <a:solidFill>
                  <a:srgbClr val="000000"/>
                </a:solidFill>
              </a:rPr>
              <a:t>INTENDED RESULTS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FB516E-C309-4854-9327-2F5990D62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27.09. RTA prof. Lybomirs Lazovs, Antons Pacejs </a:t>
            </a:r>
            <a:endParaRPr lang="en-US" dirty="0"/>
          </a:p>
        </p:txBody>
      </p:sp>
      <p:sp>
        <p:nvSpPr>
          <p:cNvPr id="10" name="Kājenes vietturis 1">
            <a:extLst>
              <a:ext uri="{FF2B5EF4-FFF2-40B4-BE49-F238E27FC236}">
                <a16:creationId xmlns:a16="http://schemas.microsoft.com/office/drawing/2014/main" id="{993AADD4-37C6-4F01-8FC0-9809F84EE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lv-LV" dirty="0"/>
              <a:t>Rēzeknes Tehnoloģiju akadēmija 24.01.2020.</a:t>
            </a:r>
          </a:p>
        </p:txBody>
      </p:sp>
      <p:pic>
        <p:nvPicPr>
          <p:cNvPr id="11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3A477761-C4C7-4A3A-981B-3E282E483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057811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4C3BAC-7BB5-476E-A5CA-359440BFE101}"/>
              </a:ext>
            </a:extLst>
          </p:cNvPr>
          <p:cNvSpPr/>
          <p:nvPr/>
        </p:nvSpPr>
        <p:spPr>
          <a:xfrm>
            <a:off x="4198782" y="1701097"/>
            <a:ext cx="37944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sz="2400" b="1" dirty="0">
                <a:solidFill>
                  <a:srgbClr val="000000"/>
                </a:solidFill>
              </a:rPr>
              <a:t>Expected long-term benefits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3CB4A0-2181-4999-B785-EC583B477EF2}"/>
              </a:ext>
            </a:extLst>
          </p:cNvPr>
          <p:cNvSpPr/>
          <p:nvPr/>
        </p:nvSpPr>
        <p:spPr>
          <a:xfrm>
            <a:off x="2761891" y="2168918"/>
            <a:ext cx="709130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• Modules developed during the project can be used permanently after the project is completed.</a:t>
            </a:r>
          </a:p>
          <a:p>
            <a:br>
              <a:rPr lang="en-US" sz="2400" dirty="0"/>
            </a:br>
            <a:r>
              <a:rPr lang="en-US" sz="2400" dirty="0">
                <a:solidFill>
                  <a:srgbClr val="000000"/>
                </a:solidFill>
              </a:rPr>
              <a:t>• Vocational training concepts implemented during the project will offer a high level of transfer to other providers of education and training opportunities.</a:t>
            </a:r>
          </a:p>
          <a:p>
            <a:br>
              <a:rPr lang="en-US" sz="2400" dirty="0"/>
            </a:br>
            <a:r>
              <a:rPr lang="en-US" sz="2400" dirty="0">
                <a:solidFill>
                  <a:srgbClr val="000000"/>
                </a:solidFill>
              </a:rPr>
              <a:t>• Field of photonics and laser technology plays the role of a pilot area but can also affect other areas where such solutions can be developed.</a:t>
            </a: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C4C2E0-7453-4586-8D50-6C8A1F85435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975" y="52977"/>
            <a:ext cx="2610239" cy="533635"/>
          </a:xfrm>
          <a:prstGeom prst="rect">
            <a:avLst/>
          </a:prstGeom>
        </p:spPr>
      </p:pic>
      <p:pic>
        <p:nvPicPr>
          <p:cNvPr id="7" name="Picture 2" descr="https://trello-attachments.s3.amazonaws.com/5c77e53afafd08896ee21a20/5c790120c301850cebec0158/ca4b38329b99b95a2dc9caff41346f0d/erasmus_logo.png">
            <a:extLst>
              <a:ext uri="{FF2B5EF4-FFF2-40B4-BE49-F238E27FC236}">
                <a16:creationId xmlns:a16="http://schemas.microsoft.com/office/drawing/2014/main" id="{73C7E134-5AE1-48C4-B1BC-BA94B009F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762" y="54981"/>
            <a:ext cx="2543265" cy="53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AttÄlu rezultÄti vaicÄjumam ârezeknes tehnologiju akademijaâ">
            <a:extLst>
              <a:ext uri="{FF2B5EF4-FFF2-40B4-BE49-F238E27FC236}">
                <a16:creationId xmlns:a16="http://schemas.microsoft.com/office/drawing/2014/main" id="{293D63A0-682A-4B22-91C6-5C970F015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490" y="52977"/>
            <a:ext cx="2121020" cy="63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664500-6786-4B35-B9F9-26A61B0A3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27.09. RTA prof. Lybomirs Lazovs, Antons Pacejs </a:t>
            </a:r>
          </a:p>
        </p:txBody>
      </p:sp>
      <p:sp>
        <p:nvSpPr>
          <p:cNvPr id="9" name="Kājenes vietturis 1">
            <a:extLst>
              <a:ext uri="{FF2B5EF4-FFF2-40B4-BE49-F238E27FC236}">
                <a16:creationId xmlns:a16="http://schemas.microsoft.com/office/drawing/2014/main" id="{746F6A60-F023-4957-83C2-90325B8B2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lv-LV" dirty="0"/>
              <a:t>Rēzeknes Tehnoloģiju akadēmija 24.01.2020.</a:t>
            </a:r>
          </a:p>
        </p:txBody>
      </p:sp>
      <p:pic>
        <p:nvPicPr>
          <p:cNvPr id="10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5FF9CBA7-428B-4B5A-AC2F-EFABBA6D3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53367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39E37-3DA0-48EC-A089-35A89A5C49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1113076"/>
            <a:ext cx="7772400" cy="2387600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181154-E279-4D41-9B82-F2690FA975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76053" y="1998086"/>
            <a:ext cx="5639894" cy="1430915"/>
          </a:xfrm>
        </p:spPr>
        <p:txBody>
          <a:bodyPr>
            <a:normAutofit/>
          </a:bodyPr>
          <a:lstStyle/>
          <a:p>
            <a:r>
              <a:rPr lang="lv-LV" sz="4000" b="1" dirty="0" err="1"/>
              <a:t>Safety</a:t>
            </a:r>
            <a:r>
              <a:rPr lang="lv-LV" sz="4000" b="1" dirty="0"/>
              <a:t> First! </a:t>
            </a:r>
          </a:p>
          <a:p>
            <a:endParaRPr lang="en-US" sz="40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C4E654-32B9-4AD7-BBB5-67E465ECD0D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975" y="52977"/>
            <a:ext cx="2610239" cy="533635"/>
          </a:xfrm>
          <a:prstGeom prst="rect">
            <a:avLst/>
          </a:prstGeom>
        </p:spPr>
      </p:pic>
      <p:pic>
        <p:nvPicPr>
          <p:cNvPr id="1026" name="Picture 2" descr="https://trello-attachments.s3.amazonaws.com/5c77e53afafd08896ee21a20/5c790120c301850cebec0158/ca4b38329b99b95a2dc9caff41346f0d/erasmus_logo.png">
            <a:extLst>
              <a:ext uri="{FF2B5EF4-FFF2-40B4-BE49-F238E27FC236}">
                <a16:creationId xmlns:a16="http://schemas.microsoft.com/office/drawing/2014/main" id="{06882096-048B-4F35-947D-D8A9F25E3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762" y="54981"/>
            <a:ext cx="2543265" cy="53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ttÄlu rezultÄti vaicÄjumam ârezeknes tehnologiju akademijaâ">
            <a:extLst>
              <a:ext uri="{FF2B5EF4-FFF2-40B4-BE49-F238E27FC236}">
                <a16:creationId xmlns:a16="http://schemas.microsoft.com/office/drawing/2014/main" id="{1455E169-3C1E-418B-AA86-BC074714C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490" y="52977"/>
            <a:ext cx="2121020" cy="63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AE8647C1-4C9C-4FCB-92BB-0D82837681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65792" y="3033924"/>
            <a:ext cx="4260416" cy="861829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AC3080-83C6-459F-ADB5-578C409B0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27.09. RTA prof. Lybomirs Lazovs, Antons Pacejs </a:t>
            </a:r>
            <a:endParaRPr lang="en-US" dirty="0"/>
          </a:p>
        </p:txBody>
      </p:sp>
      <p:sp>
        <p:nvSpPr>
          <p:cNvPr id="10" name="Kājenes vietturis 1">
            <a:extLst>
              <a:ext uri="{FF2B5EF4-FFF2-40B4-BE49-F238E27FC236}">
                <a16:creationId xmlns:a16="http://schemas.microsoft.com/office/drawing/2014/main" id="{55CB532E-79D0-4BAD-BE20-9F719A7A6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lv-LV" dirty="0"/>
              <a:t>Rēzeknes Tehnoloģiju akadēmija 24.01.2020.</a:t>
            </a:r>
          </a:p>
        </p:txBody>
      </p:sp>
      <p:pic>
        <p:nvPicPr>
          <p:cNvPr id="11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981278B6-9B88-4EE5-8DD3-24FA24D91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629764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4BCD7-FC11-44F7-A5E7-8660ABC18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lv-LV" b="1" dirty="0"/>
              <a:t>APMĀCĪBAS</a:t>
            </a:r>
            <a:endParaRPr lang="en-US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89F0BB-7584-4FD9-B741-3C4B3B379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773F386-9009-4B1D-8A30-AA1101A83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3348" y="1796506"/>
            <a:ext cx="8150578" cy="4696369"/>
          </a:xfrm>
        </p:spPr>
        <p:txBody>
          <a:bodyPr>
            <a:normAutofit/>
          </a:bodyPr>
          <a:lstStyle/>
          <a:p>
            <a:r>
              <a:rPr lang="en-US" dirty="0"/>
              <a:t>Web-based laser safety modules for vocational education/training</a:t>
            </a:r>
            <a:r>
              <a:rPr lang="lv-LV" dirty="0"/>
              <a:t> </a:t>
            </a:r>
          </a:p>
          <a:p>
            <a:endParaRPr lang="lv-LV" dirty="0"/>
          </a:p>
          <a:p>
            <a:r>
              <a:rPr lang="lv-LV" dirty="0"/>
              <a:t>Lāzertehnoloģiju izmantošana materiālu apstrādē </a:t>
            </a:r>
          </a:p>
          <a:p>
            <a:endParaRPr lang="lv-LV" dirty="0"/>
          </a:p>
          <a:p>
            <a:r>
              <a:rPr lang="lv-LV" dirty="0"/>
              <a:t>Lāzertehnoloģiju izmantošana tekstilmateriālu un ādas apstrādē </a:t>
            </a:r>
          </a:p>
          <a:p>
            <a:pPr marL="0" indent="0">
              <a:buNone/>
            </a:pPr>
            <a:endParaRPr lang="lv-LV" dirty="0"/>
          </a:p>
          <a:p>
            <a:r>
              <a:rPr lang="lv-LV" dirty="0"/>
              <a:t>Vairāk informācijas vietnē:</a:t>
            </a:r>
            <a:endParaRPr lang="en-US" dirty="0"/>
          </a:p>
          <a:p>
            <a:endParaRPr lang="en-US" dirty="0"/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5E726ECF-143B-454F-AD2C-F18FD91A9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592" y="4257698"/>
            <a:ext cx="2400300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ttp://lazers.rta.lv/wp-content/uploads/2016/12/RTA-FPLPC.png">
            <a:extLst>
              <a:ext uri="{FF2B5EF4-FFF2-40B4-BE49-F238E27FC236}">
                <a16:creationId xmlns:a16="http://schemas.microsoft.com/office/drawing/2014/main" id="{56577850-2ECD-4C5E-BF45-AC95D4E2FD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66"/>
          <a:stretch/>
        </p:blipFill>
        <p:spPr bwMode="auto">
          <a:xfrm>
            <a:off x="8603592" y="2954013"/>
            <a:ext cx="2404872" cy="56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DB11DE7-A801-4E38-9F86-97B1BC326F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592" y="1690688"/>
            <a:ext cx="2400300" cy="522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E9299E0-B202-4F25-909C-1DECA3F4AEA1}"/>
              </a:ext>
            </a:extLst>
          </p:cNvPr>
          <p:cNvCxnSpPr>
            <a:cxnSpLocks/>
          </p:cNvCxnSpPr>
          <p:nvPr/>
        </p:nvCxnSpPr>
        <p:spPr>
          <a:xfrm>
            <a:off x="855618" y="1330718"/>
            <a:ext cx="274973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85E99B87-CC67-434C-B65D-E77002220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018637" y="5622656"/>
            <a:ext cx="57056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sz="2400" dirty="0"/>
              <a:t>https://www.rta.lv/inzenierzinatnu_instituts</a:t>
            </a:r>
          </a:p>
        </p:txBody>
      </p:sp>
    </p:spTree>
    <p:extLst>
      <p:ext uri="{BB962C8B-B14F-4D97-AF65-F5344CB8AC3E}">
        <p14:creationId xmlns:p14="http://schemas.microsoft.com/office/powerpoint/2010/main" val="412943810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82459-5A29-45D3-91E2-1E12A1EE8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9557" y="7948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lv-LV" sz="4400" b="1" dirty="0">
                <a:latin typeface="+mj-lt"/>
                <a:ea typeface="+mj-ea"/>
                <a:cs typeface="+mj-cs"/>
              </a:rPr>
              <a:t>KONTAKTINFORMĀCIJA</a:t>
            </a:r>
            <a:endParaRPr lang="en-US" sz="4400" b="1" dirty="0">
              <a:latin typeface="+mj-lt"/>
              <a:ea typeface="+mj-ea"/>
              <a:cs typeface="+mj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B736F8-BE4B-4CFE-A1BA-7BBFD6459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31F445-39BE-4646-A0C8-A417CEFFFB6A}"/>
              </a:ext>
            </a:extLst>
          </p:cNvPr>
          <p:cNvCxnSpPr>
            <a:cxnSpLocks/>
          </p:cNvCxnSpPr>
          <p:nvPr/>
        </p:nvCxnSpPr>
        <p:spPr>
          <a:xfrm>
            <a:off x="6904061" y="684173"/>
            <a:ext cx="515329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>
            <a:extLst>
              <a:ext uri="{FF2B5EF4-FFF2-40B4-BE49-F238E27FC236}">
                <a16:creationId xmlns:a16="http://schemas.microsoft.com/office/drawing/2014/main" id="{64DEC4A7-5504-4FBB-8D24-D8E2D4E66CC6}"/>
              </a:ext>
            </a:extLst>
          </p:cNvPr>
          <p:cNvSpPr txBox="1">
            <a:spLocks/>
          </p:cNvSpPr>
          <p:nvPr/>
        </p:nvSpPr>
        <p:spPr>
          <a:xfrm>
            <a:off x="134643" y="3401367"/>
            <a:ext cx="5639894" cy="14309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v-LV" sz="4000" b="1" dirty="0"/>
              <a:t>FPLPC</a:t>
            </a:r>
            <a:endParaRPr lang="en-US" sz="4000" b="1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0AC6DC8-D8CB-42CF-8EA3-EE4580EFCFCA}"/>
              </a:ext>
            </a:extLst>
          </p:cNvPr>
          <p:cNvGrpSpPr/>
          <p:nvPr/>
        </p:nvGrpSpPr>
        <p:grpSpPr>
          <a:xfrm>
            <a:off x="134643" y="4110359"/>
            <a:ext cx="11952961" cy="1511430"/>
            <a:chOff x="134643" y="4110359"/>
            <a:chExt cx="11952961" cy="151143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F62874C-087F-4B6A-9781-3FEB7FCF92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859" b="4116"/>
            <a:stretch/>
          </p:blipFill>
          <p:spPr>
            <a:xfrm>
              <a:off x="134643" y="4190873"/>
              <a:ext cx="1623711" cy="1430916"/>
            </a:xfrm>
            <a:prstGeom prst="rect">
              <a:avLst/>
            </a:prstGeom>
            <a:solidFill>
              <a:schemeClr val="accent1"/>
            </a:solidFill>
            <a:ln>
              <a:noFill/>
              <a:prstDash val="solid"/>
              <a:miter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25FAE30-F3DC-473D-A7E7-5135EB7B4D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142" b="3340"/>
            <a:stretch/>
          </p:blipFill>
          <p:spPr>
            <a:xfrm>
              <a:off x="3961997" y="4163401"/>
              <a:ext cx="1901188" cy="1430915"/>
            </a:xfrm>
            <a:prstGeom prst="rect">
              <a:avLst/>
            </a:prstGeom>
            <a:solidFill>
              <a:schemeClr val="accent1"/>
            </a:solidFill>
            <a:ln>
              <a:noFill/>
              <a:prstDash val="solid"/>
              <a:miter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B2E790B-C90B-4542-BD8C-78A7969B36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166" b="3978"/>
            <a:stretch/>
          </p:blipFill>
          <p:spPr>
            <a:xfrm>
              <a:off x="5908317" y="4110360"/>
              <a:ext cx="1971771" cy="1430915"/>
            </a:xfrm>
            <a:prstGeom prst="rect">
              <a:avLst/>
            </a:prstGeom>
            <a:solidFill>
              <a:schemeClr val="accent1"/>
            </a:solidFill>
            <a:ln>
              <a:noFill/>
              <a:prstDash val="solid"/>
              <a:miter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17EE645-259D-48A9-9E4E-857D62A089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5660" b="5876"/>
            <a:stretch/>
          </p:blipFill>
          <p:spPr>
            <a:xfrm>
              <a:off x="7932486" y="4110359"/>
              <a:ext cx="1965423" cy="1430915"/>
            </a:xfrm>
            <a:prstGeom prst="rect">
              <a:avLst/>
            </a:prstGeom>
            <a:solidFill>
              <a:schemeClr val="accent1"/>
            </a:solidFill>
            <a:ln>
              <a:noFill/>
              <a:prstDash val="solid"/>
              <a:miter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3DE2F0C-7929-4AB1-9DBA-97F7F98F81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3262" b="2966"/>
            <a:stretch/>
          </p:blipFill>
          <p:spPr>
            <a:xfrm>
              <a:off x="10134391" y="4112650"/>
              <a:ext cx="1953213" cy="1430915"/>
            </a:xfrm>
            <a:prstGeom prst="rect">
              <a:avLst/>
            </a:prstGeom>
            <a:solidFill>
              <a:schemeClr val="accent1"/>
            </a:solidFill>
            <a:ln>
              <a:noFill/>
              <a:prstDash val="solid"/>
              <a:miter/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8C29D5E-0124-47CC-8610-21B75D6E7F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6330" b="4162"/>
            <a:stretch/>
          </p:blipFill>
          <p:spPr>
            <a:xfrm>
              <a:off x="1758354" y="4187822"/>
              <a:ext cx="2104796" cy="1430915"/>
            </a:xfrm>
            <a:prstGeom prst="rect">
              <a:avLst/>
            </a:prstGeom>
          </p:spPr>
        </p:pic>
      </p:grpSp>
      <p:sp>
        <p:nvSpPr>
          <p:cNvPr id="18" name="Subtitle 2">
            <a:extLst>
              <a:ext uri="{FF2B5EF4-FFF2-40B4-BE49-F238E27FC236}">
                <a16:creationId xmlns:a16="http://schemas.microsoft.com/office/drawing/2014/main" id="{B0DA99A6-9692-47C9-8481-3528441F68C0}"/>
              </a:ext>
            </a:extLst>
          </p:cNvPr>
          <p:cNvSpPr txBox="1">
            <a:spLocks/>
          </p:cNvSpPr>
          <p:nvPr/>
        </p:nvSpPr>
        <p:spPr>
          <a:xfrm>
            <a:off x="134642" y="996263"/>
            <a:ext cx="7797843" cy="14309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v-LV" sz="4000" b="1" dirty="0"/>
              <a:t>RTA Inženieru Fakultātes IZI</a:t>
            </a:r>
            <a:endParaRPr lang="en-US" sz="4000" b="1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104B8C6-ECAF-4A36-B2BF-1F31822B7359}"/>
              </a:ext>
            </a:extLst>
          </p:cNvPr>
          <p:cNvGrpSpPr/>
          <p:nvPr/>
        </p:nvGrpSpPr>
        <p:grpSpPr>
          <a:xfrm>
            <a:off x="1581787" y="1784239"/>
            <a:ext cx="9671356" cy="1638205"/>
            <a:chOff x="422713" y="1522905"/>
            <a:chExt cx="9671356" cy="163820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D87BFB3-C03A-4C2C-B3FD-3478F997FD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30279"/>
            <a:stretch/>
          </p:blipFill>
          <p:spPr>
            <a:xfrm>
              <a:off x="422713" y="1534195"/>
              <a:ext cx="3254585" cy="162691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1BD1B40-003C-4020-AA35-48D00C9410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26046"/>
            <a:stretch/>
          </p:blipFill>
          <p:spPr>
            <a:xfrm>
              <a:off x="3528127" y="1528677"/>
              <a:ext cx="3352538" cy="16200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B6D2E64-C54D-441C-8D3F-9AEFEED8F0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28959"/>
            <a:stretch/>
          </p:blipFill>
          <p:spPr>
            <a:xfrm>
              <a:off x="6963116" y="1522905"/>
              <a:ext cx="3130953" cy="1566000"/>
            </a:xfrm>
            <a:prstGeom prst="rect">
              <a:avLst/>
            </a:prstGeom>
          </p:spPr>
        </p:pic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4CA589D-3A1D-48A4-BDCA-1BE01016376A}"/>
              </a:ext>
            </a:extLst>
          </p:cNvPr>
          <p:cNvCxnSpPr>
            <a:cxnSpLocks/>
          </p:cNvCxnSpPr>
          <p:nvPr/>
        </p:nvCxnSpPr>
        <p:spPr>
          <a:xfrm>
            <a:off x="16996153" y="4082861"/>
            <a:ext cx="0" cy="394027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4855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ājenes vietturis 1">
            <a:extLst>
              <a:ext uri="{FF2B5EF4-FFF2-40B4-BE49-F238E27FC236}">
                <a16:creationId xmlns:a16="http://schemas.microsoft.com/office/drawing/2014/main" id="{89724BCC-8B7C-407B-8425-E57D32806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703BCAC-3034-4A64-BB35-BAFD186FA47B}"/>
              </a:ext>
            </a:extLst>
          </p:cNvPr>
          <p:cNvSpPr txBox="1">
            <a:spLocks/>
          </p:cNvSpPr>
          <p:nvPr/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6000" dirty="0"/>
              <a:t>LĀZERURBŠANA</a:t>
            </a:r>
          </a:p>
          <a:p>
            <a:pPr algn="ctr"/>
            <a:r>
              <a:rPr lang="lv-LV" sz="6000" dirty="0"/>
              <a:t> (LĀZERPERFORĀCIJA) 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8AE98ADD-A0C8-4393-985E-C23E256A39E9}"/>
              </a:ext>
            </a:extLst>
          </p:cNvPr>
          <p:cNvSpPr txBox="1">
            <a:spLocks/>
          </p:cNvSpPr>
          <p:nvPr/>
        </p:nvSpPr>
        <p:spPr>
          <a:xfrm>
            <a:off x="1524000" y="3602037"/>
            <a:ext cx="9144000" cy="277382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200" dirty="0"/>
          </a:p>
          <a:p>
            <a:pPr marL="0" indent="0" algn="ctr">
              <a:buNone/>
            </a:pPr>
            <a:endParaRPr lang="lv-LV" sz="3200" dirty="0"/>
          </a:p>
          <a:p>
            <a:endParaRPr lang="lv-LV" dirty="0"/>
          </a:p>
          <a:p>
            <a:endParaRPr lang="lv-LV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4991ADE-A0D1-41DA-BB0F-BCB6DC35EF22}"/>
              </a:ext>
            </a:extLst>
          </p:cNvPr>
          <p:cNvCxnSpPr>
            <a:cxnSpLocks/>
          </p:cNvCxnSpPr>
          <p:nvPr/>
        </p:nvCxnSpPr>
        <p:spPr>
          <a:xfrm>
            <a:off x="2825578" y="3264243"/>
            <a:ext cx="656555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80163E3F-BE72-47E7-9F37-29A2F9552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50814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ājenes vietturis 1">
            <a:extLst>
              <a:ext uri="{FF2B5EF4-FFF2-40B4-BE49-F238E27FC236}">
                <a16:creationId xmlns:a16="http://schemas.microsoft.com/office/drawing/2014/main" id="{B48335BA-8BF4-4FDA-B4B3-CBE52996D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482557D-2DD1-472F-B12A-5BABD8B8A06C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lv-LV" dirty="0"/>
              <a:t>Viens no pirmajiem lāzeru tehnoloģiskiem pielietojumiem bija </a:t>
            </a:r>
            <a:r>
              <a:rPr lang="lv-LV" dirty="0" err="1"/>
              <a:t>lāzerurbšana</a:t>
            </a:r>
            <a:r>
              <a:rPr lang="lv-LV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lv-LV" dirty="0"/>
              <a:t>Prof. </a:t>
            </a:r>
            <a:r>
              <a:rPr lang="lv-LV" dirty="0" err="1"/>
              <a:t>Herziger</a:t>
            </a:r>
            <a:r>
              <a:rPr lang="lv-LV" dirty="0"/>
              <a:t> pirmais izmantoja </a:t>
            </a:r>
            <a:r>
              <a:rPr lang="lv-LV" dirty="0" err="1"/>
              <a:t>lāzerurbšanu</a:t>
            </a:r>
            <a:r>
              <a:rPr lang="lv-LV" dirty="0"/>
              <a:t> industrijā, pulksteņu ražošanā Šveicē.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lv-LV" dirty="0"/>
              <a:t>Mūsu zinātniskais vadītājs Dr. sc. ing., Prof. </a:t>
            </a:r>
            <a:r>
              <a:rPr lang="lv-LV" dirty="0" err="1"/>
              <a:t>Lyubomir</a:t>
            </a:r>
            <a:r>
              <a:rPr lang="lv-LV" dirty="0"/>
              <a:t> </a:t>
            </a:r>
            <a:r>
              <a:rPr lang="lv-LV" dirty="0" err="1"/>
              <a:t>Lazov</a:t>
            </a:r>
            <a:r>
              <a:rPr lang="lv-LV" dirty="0"/>
              <a:t> savulaik Darmštatē Vācijā izgāja praksi Prof. </a:t>
            </a:r>
            <a:r>
              <a:rPr lang="lv-LV" dirty="0" err="1"/>
              <a:t>Herzigera</a:t>
            </a:r>
            <a:r>
              <a:rPr lang="lv-LV" dirty="0"/>
              <a:t> vadībā.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lv-LV" sz="3600" b="1" dirty="0"/>
          </a:p>
          <a:p>
            <a:pPr marL="0" indent="0">
              <a:buFont typeface="Arial" panose="020B0604020202020204" pitchFamily="34" charset="0"/>
              <a:buNone/>
            </a:pPr>
            <a:endParaRPr lang="lv-LV" sz="3600" b="1" dirty="0"/>
          </a:p>
          <a:p>
            <a:pPr marL="0" indent="0" algn="ctr">
              <a:buFont typeface="Arial" panose="020B0604020202020204" pitchFamily="34" charset="0"/>
              <a:buNone/>
            </a:pPr>
            <a:endParaRPr lang="lv-LV" sz="3600" b="1" dirty="0"/>
          </a:p>
        </p:txBody>
      </p:sp>
      <p:cxnSp>
        <p:nvCxnSpPr>
          <p:cNvPr id="5" name="Straight Connector 27">
            <a:extLst>
              <a:ext uri="{FF2B5EF4-FFF2-40B4-BE49-F238E27FC236}">
                <a16:creationId xmlns:a16="http://schemas.microsoft.com/office/drawing/2014/main" id="{5A865681-D02E-4B21-A0E8-559E1F7C226E}"/>
              </a:ext>
            </a:extLst>
          </p:cNvPr>
          <p:cNvCxnSpPr>
            <a:cxnSpLocks/>
          </p:cNvCxnSpPr>
          <p:nvPr/>
        </p:nvCxnSpPr>
        <p:spPr>
          <a:xfrm>
            <a:off x="922638" y="1363669"/>
            <a:ext cx="361641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68A1462C-B147-470B-851A-4EDF35291A4D}"/>
              </a:ext>
            </a:extLst>
          </p:cNvPr>
          <p:cNvSpPr txBox="1">
            <a:spLocks/>
          </p:cNvSpPr>
          <p:nvPr/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b="1"/>
              <a:t>LĀZERURBŠANA</a:t>
            </a:r>
            <a:endParaRPr lang="lv-LV" b="1" dirty="0"/>
          </a:p>
        </p:txBody>
      </p:sp>
      <p:pic>
        <p:nvPicPr>
          <p:cNvPr id="7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229451D0-3BCB-466E-A954-229D49052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0149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ājenes vietturis 1">
            <a:extLst>
              <a:ext uri="{FF2B5EF4-FFF2-40B4-BE49-F238E27FC236}">
                <a16:creationId xmlns:a16="http://schemas.microsoft.com/office/drawing/2014/main" id="{2FB76A01-47F2-4493-A7A2-68FAC6B89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A389AF8-66D2-44C3-BD46-5368715863C0}"/>
              </a:ext>
            </a:extLst>
          </p:cNvPr>
          <p:cNvSpPr txBox="1">
            <a:spLocks/>
          </p:cNvSpPr>
          <p:nvPr/>
        </p:nvSpPr>
        <p:spPr>
          <a:xfrm>
            <a:off x="838200" y="70088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b="1" dirty="0"/>
              <a:t>MATERIĀLĀ BĀZE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DD4D8C8-1968-4326-9526-A21A24BAC41C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lv-LV"/>
              <a:t>RTA ir pieejama plaša materiālā bāze ar dažādu tipu lāzeriem, ar kuriem ir iespējams veikt lāzerurbšanu.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lv-LV"/>
          </a:p>
          <a:p>
            <a:pPr marL="0" indent="0">
              <a:buFont typeface="Arial" panose="020B0604020202020204" pitchFamily="34" charset="0"/>
              <a:buNone/>
            </a:pPr>
            <a:r>
              <a:rPr lang="lv-LV" sz="4000"/>
              <a:t>Gāzu lāzeri, Cietvielu lāzeri, Fiber lāzeri</a:t>
            </a:r>
            <a:endParaRPr lang="lv-LV" sz="1000"/>
          </a:p>
          <a:p>
            <a:pPr marL="0" indent="0">
              <a:buFont typeface="Arial" panose="020B0604020202020204" pitchFamily="34" charset="0"/>
              <a:buNone/>
            </a:pPr>
            <a:endParaRPr lang="lv-LV"/>
          </a:p>
          <a:p>
            <a:pPr marL="0" indent="0">
              <a:buFont typeface="Arial" panose="020B0604020202020204" pitchFamily="34" charset="0"/>
              <a:buNone/>
            </a:pPr>
            <a:r>
              <a:rPr lang="lv-LV"/>
              <a:t>Ar lāzeriem ir iespējams veikt kā ļoti cietu, tā arī ļoti trauslu materiālu urbšanu.</a:t>
            </a:r>
            <a:endParaRPr lang="lv-LV" dirty="0"/>
          </a:p>
        </p:txBody>
      </p:sp>
      <p:cxnSp>
        <p:nvCxnSpPr>
          <p:cNvPr id="5" name="Straight Connector 27">
            <a:extLst>
              <a:ext uri="{FF2B5EF4-FFF2-40B4-BE49-F238E27FC236}">
                <a16:creationId xmlns:a16="http://schemas.microsoft.com/office/drawing/2014/main" id="{BF298828-22DD-4CBE-993B-99A5B061C93E}"/>
              </a:ext>
            </a:extLst>
          </p:cNvPr>
          <p:cNvCxnSpPr>
            <a:cxnSpLocks/>
          </p:cNvCxnSpPr>
          <p:nvPr/>
        </p:nvCxnSpPr>
        <p:spPr>
          <a:xfrm>
            <a:off x="922638" y="1363669"/>
            <a:ext cx="386354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93C7CC13-1172-45EE-A4DF-7FE75F020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44119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ājenes vietturis 1">
            <a:extLst>
              <a:ext uri="{FF2B5EF4-FFF2-40B4-BE49-F238E27FC236}">
                <a16:creationId xmlns:a16="http://schemas.microsoft.com/office/drawing/2014/main" id="{83A92AB9-C911-4F69-8C4C-969A0CB80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AFA0AA0-5BA7-4B1F-BE37-5C5201130754}"/>
              </a:ext>
            </a:extLst>
          </p:cNvPr>
          <p:cNvSpPr txBox="1">
            <a:spLocks/>
          </p:cNvSpPr>
          <p:nvPr/>
        </p:nvSpPr>
        <p:spPr>
          <a:xfrm>
            <a:off x="838200" y="70088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b="1" dirty="0"/>
              <a:t>LĀZERURBŠANAS PAŅĒMIENI</a:t>
            </a:r>
          </a:p>
        </p:txBody>
      </p:sp>
      <p:graphicFrame>
        <p:nvGraphicFramePr>
          <p:cNvPr id="4" name="Object 10">
            <a:extLst>
              <a:ext uri="{FF2B5EF4-FFF2-40B4-BE49-F238E27FC236}">
                <a16:creationId xmlns:a16="http://schemas.microsoft.com/office/drawing/2014/main" id="{9F2E8F14-A392-462A-9A2F-89992DE3A7B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1059471"/>
              </p:ext>
            </p:extLst>
          </p:nvPr>
        </p:nvGraphicFramePr>
        <p:xfrm>
          <a:off x="2317750" y="2689225"/>
          <a:ext cx="6896100" cy="352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Designer Zeichnung" r:id="rId3" imgW="6896100" imgH="3524250" progId="Designer.Drawing.7">
                  <p:embed/>
                </p:oleObj>
              </mc:Choice>
              <mc:Fallback>
                <p:oleObj name="Designer Zeichnung" r:id="rId3" imgW="6896100" imgH="3524250" progId="Designer.Drawing.7">
                  <p:embed/>
                  <p:pic>
                    <p:nvPicPr>
                      <p:cNvPr id="4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7750" y="2689225"/>
                        <a:ext cx="6896100" cy="3524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CA9DB0D-CA13-4AEE-A811-6BB15FB058EC}"/>
              </a:ext>
            </a:extLst>
          </p:cNvPr>
          <p:cNvSpPr txBox="1"/>
          <p:nvPr/>
        </p:nvSpPr>
        <p:spPr>
          <a:xfrm>
            <a:off x="3469404" y="2027614"/>
            <a:ext cx="1672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b="1" dirty="0">
                <a:solidFill>
                  <a:srgbClr val="0070C0"/>
                </a:solidFill>
              </a:rPr>
              <a:t>Stacionārs stars</a:t>
            </a:r>
          </a:p>
        </p:txBody>
      </p:sp>
      <p:cxnSp>
        <p:nvCxnSpPr>
          <p:cNvPr id="6" name="Straight Arrow Connector 8">
            <a:extLst>
              <a:ext uri="{FF2B5EF4-FFF2-40B4-BE49-F238E27FC236}">
                <a16:creationId xmlns:a16="http://schemas.microsoft.com/office/drawing/2014/main" id="{A3CB759D-00FD-420D-BDF8-6B3B4004E473}"/>
              </a:ext>
            </a:extLst>
          </p:cNvPr>
          <p:cNvCxnSpPr/>
          <p:nvPr/>
        </p:nvCxnSpPr>
        <p:spPr>
          <a:xfrm flipH="1">
            <a:off x="3469404" y="2396946"/>
            <a:ext cx="506296" cy="1076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10">
            <a:extLst>
              <a:ext uri="{FF2B5EF4-FFF2-40B4-BE49-F238E27FC236}">
                <a16:creationId xmlns:a16="http://schemas.microsoft.com/office/drawing/2014/main" id="{AE9BC0EF-6820-46A4-BF20-686C513FFEEB}"/>
              </a:ext>
            </a:extLst>
          </p:cNvPr>
          <p:cNvCxnSpPr/>
          <p:nvPr/>
        </p:nvCxnSpPr>
        <p:spPr>
          <a:xfrm>
            <a:off x="4666436" y="2361182"/>
            <a:ext cx="415636" cy="1819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EE0FF7A-FB80-459E-BE7E-7A8301FFB0A9}"/>
              </a:ext>
            </a:extLst>
          </p:cNvPr>
          <p:cNvSpPr txBox="1"/>
          <p:nvPr/>
        </p:nvSpPr>
        <p:spPr>
          <a:xfrm>
            <a:off x="7437640" y="2027614"/>
            <a:ext cx="1361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b="1" dirty="0">
                <a:solidFill>
                  <a:srgbClr val="0070C0"/>
                </a:solidFill>
              </a:rPr>
              <a:t>Kustīgs stars</a:t>
            </a:r>
          </a:p>
        </p:txBody>
      </p:sp>
      <p:cxnSp>
        <p:nvCxnSpPr>
          <p:cNvPr id="9" name="Straight Connector 27">
            <a:extLst>
              <a:ext uri="{FF2B5EF4-FFF2-40B4-BE49-F238E27FC236}">
                <a16:creationId xmlns:a16="http://schemas.microsoft.com/office/drawing/2014/main" id="{86A3DE9C-D31D-4563-AC50-004D58FAC757}"/>
              </a:ext>
            </a:extLst>
          </p:cNvPr>
          <p:cNvCxnSpPr>
            <a:cxnSpLocks/>
          </p:cNvCxnSpPr>
          <p:nvPr/>
        </p:nvCxnSpPr>
        <p:spPr>
          <a:xfrm>
            <a:off x="922638" y="1363669"/>
            <a:ext cx="643412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8EE3F3B-DE79-4552-81D2-05D9955708D7}"/>
              </a:ext>
            </a:extLst>
          </p:cNvPr>
          <p:cNvSpPr txBox="1"/>
          <p:nvPr/>
        </p:nvSpPr>
        <p:spPr>
          <a:xfrm>
            <a:off x="7027251" y="5769336"/>
            <a:ext cx="21872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lv-LV" dirty="0"/>
              <a:t>Urbuma diametrs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962308-10A8-4290-B6F2-8AA209A18DB0}"/>
              </a:ext>
            </a:extLst>
          </p:cNvPr>
          <p:cNvSpPr txBox="1"/>
          <p:nvPr/>
        </p:nvSpPr>
        <p:spPr>
          <a:xfrm>
            <a:off x="2513440" y="2504565"/>
            <a:ext cx="1462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/>
              <a:t>Viens impulss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53CDDD-235C-400A-B86C-67793A3B17B7}"/>
              </a:ext>
            </a:extLst>
          </p:cNvPr>
          <p:cNvSpPr txBox="1"/>
          <p:nvPr/>
        </p:nvSpPr>
        <p:spPr>
          <a:xfrm>
            <a:off x="4741250" y="2504565"/>
            <a:ext cx="1491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/>
              <a:t>Impulsu sērija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E69DD2-E5EB-4E30-AC0F-5BF3DCDB6DA9}"/>
              </a:ext>
            </a:extLst>
          </p:cNvPr>
          <p:cNvSpPr txBox="1"/>
          <p:nvPr/>
        </p:nvSpPr>
        <p:spPr>
          <a:xfrm>
            <a:off x="7490442" y="2504565"/>
            <a:ext cx="125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/>
              <a:t>Trepanācija</a:t>
            </a:r>
          </a:p>
        </p:txBody>
      </p:sp>
      <p:pic>
        <p:nvPicPr>
          <p:cNvPr id="15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2864DBD8-91D7-4718-9432-37ECCD644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6913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ājenes vietturis 1">
            <a:extLst>
              <a:ext uri="{FF2B5EF4-FFF2-40B4-BE49-F238E27FC236}">
                <a16:creationId xmlns:a16="http://schemas.microsoft.com/office/drawing/2014/main" id="{979082A8-9CC7-4CDA-BBA9-2C229851F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pic>
        <p:nvPicPr>
          <p:cNvPr id="3" name="Picture 17" descr="ZrO">
            <a:extLst>
              <a:ext uri="{FF2B5EF4-FFF2-40B4-BE49-F238E27FC236}">
                <a16:creationId xmlns:a16="http://schemas.microsoft.com/office/drawing/2014/main" id="{A2BC23AB-AD11-41EF-BB86-5223249CB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638" y="1664656"/>
            <a:ext cx="7285182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 descr="BohrungPMMAgedreht">
            <a:extLst>
              <a:ext uri="{FF2B5EF4-FFF2-40B4-BE49-F238E27FC236}">
                <a16:creationId xmlns:a16="http://schemas.microsoft.com/office/drawing/2014/main" id="{E2580CBF-FFCF-4E94-A14E-32202F621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" t="2824" r="1665" b="12637"/>
          <a:stretch>
            <a:fillRect/>
          </a:stretch>
        </p:blipFill>
        <p:spPr bwMode="auto">
          <a:xfrm>
            <a:off x="1033634" y="4137434"/>
            <a:ext cx="4676903" cy="2228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AD8400-B606-42F7-B190-E8F3D07241D7}"/>
              </a:ext>
            </a:extLst>
          </p:cNvPr>
          <p:cNvSpPr txBox="1"/>
          <p:nvPr/>
        </p:nvSpPr>
        <p:spPr>
          <a:xfrm>
            <a:off x="5750802" y="4925596"/>
            <a:ext cx="356264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2800" dirty="0" err="1"/>
              <a:t>Lāzerurbšanas</a:t>
            </a:r>
            <a:r>
              <a:rPr lang="lv-LV" sz="2800" dirty="0"/>
              <a:t> procesa </a:t>
            </a:r>
          </a:p>
          <a:p>
            <a:r>
              <a:rPr lang="lv-LV" sz="2800" dirty="0"/>
              <a:t>progresija dziļumā</a:t>
            </a:r>
          </a:p>
          <a:p>
            <a:r>
              <a:rPr lang="lv-LV" sz="2800" dirty="0"/>
              <a:t>PMMA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76589A-CBC6-434A-9B41-62ED5981227A}"/>
              </a:ext>
            </a:extLst>
          </p:cNvPr>
          <p:cNvSpPr txBox="1"/>
          <p:nvPr/>
        </p:nvSpPr>
        <p:spPr>
          <a:xfrm>
            <a:off x="8241926" y="1906065"/>
            <a:ext cx="28792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800" dirty="0"/>
              <a:t>Cirkonija Dioksīds ir viens no viscietākajiem materiāliem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0EBB26-BBD6-403E-8D89-4F8011D84C90}"/>
              </a:ext>
            </a:extLst>
          </p:cNvPr>
          <p:cNvSpPr txBox="1">
            <a:spLocks/>
          </p:cNvSpPr>
          <p:nvPr/>
        </p:nvSpPr>
        <p:spPr>
          <a:xfrm>
            <a:off x="838200" y="70088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b="1" dirty="0"/>
              <a:t>LĀZERURBŠANAS PAŅĒMIENI</a:t>
            </a:r>
          </a:p>
        </p:txBody>
      </p:sp>
      <p:cxnSp>
        <p:nvCxnSpPr>
          <p:cNvPr id="9" name="Straight Connector 27">
            <a:extLst>
              <a:ext uri="{FF2B5EF4-FFF2-40B4-BE49-F238E27FC236}">
                <a16:creationId xmlns:a16="http://schemas.microsoft.com/office/drawing/2014/main" id="{703153F9-1CD0-4F5C-8DDE-1C686F4084B7}"/>
              </a:ext>
            </a:extLst>
          </p:cNvPr>
          <p:cNvCxnSpPr>
            <a:cxnSpLocks/>
          </p:cNvCxnSpPr>
          <p:nvPr/>
        </p:nvCxnSpPr>
        <p:spPr>
          <a:xfrm>
            <a:off x="922638" y="1363669"/>
            <a:ext cx="643412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173CEC1F-0E92-417D-BA30-3EE658BAE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414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ājenes vietturis 1">
            <a:extLst>
              <a:ext uri="{FF2B5EF4-FFF2-40B4-BE49-F238E27FC236}">
                <a16:creationId xmlns:a16="http://schemas.microsoft.com/office/drawing/2014/main" id="{B5E9F444-0877-4DF0-878E-269109E34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E50E333-0314-488F-B657-11B9AFB7FC4F}"/>
              </a:ext>
            </a:extLst>
          </p:cNvPr>
          <p:cNvSpPr txBox="1">
            <a:spLocks/>
          </p:cNvSpPr>
          <p:nvPr/>
        </p:nvSpPr>
        <p:spPr>
          <a:xfrm>
            <a:off x="838200" y="70088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b="1" dirty="0"/>
              <a:t>LĀZERURBŠANAS PRIEKŠROCĪBAS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EB03AA1-0522-4A98-9090-71BFDC2B4BCC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sz="3400"/>
              <a:t>Plašs apstrādājamo materiālu diapazons;</a:t>
            </a:r>
          </a:p>
          <a:p>
            <a:r>
              <a:rPr lang="lv-LV" sz="3400"/>
              <a:t>Ļoti augsta pozicionēšanas un apstrādes precizitāte;</a:t>
            </a:r>
          </a:p>
          <a:p>
            <a:r>
              <a:rPr lang="lv-LV" sz="3400" spc="-20"/>
              <a:t>Bezkontakta apstrāde</a:t>
            </a:r>
            <a:r>
              <a:rPr lang="en-US" sz="3400" spc="-20"/>
              <a:t>,</a:t>
            </a:r>
            <a:r>
              <a:rPr lang="lv-LV" sz="3400" spc="-20"/>
              <a:t> nerada spiedienu uz materiālu;</a:t>
            </a:r>
          </a:p>
          <a:p>
            <a:r>
              <a:rPr lang="lv-LV" sz="3400"/>
              <a:t>Neliela siltuma iedarbības zona uz materiālu;</a:t>
            </a:r>
          </a:p>
          <a:p>
            <a:r>
              <a:rPr lang="lv-LV" sz="3400"/>
              <a:t>Mikronu apstrādes iespējas;</a:t>
            </a:r>
          </a:p>
          <a:p>
            <a:r>
              <a:rPr lang="lv-LV" sz="3400"/>
              <a:t>Nav nepieciešama pēcapstrāde.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lv-LV" dirty="0"/>
          </a:p>
        </p:txBody>
      </p:sp>
      <p:cxnSp>
        <p:nvCxnSpPr>
          <p:cNvPr id="5" name="Straight Connector 27">
            <a:extLst>
              <a:ext uri="{FF2B5EF4-FFF2-40B4-BE49-F238E27FC236}">
                <a16:creationId xmlns:a16="http://schemas.microsoft.com/office/drawing/2014/main" id="{8CFBAAD0-E344-4B00-B869-30BCE4C3C43D}"/>
              </a:ext>
            </a:extLst>
          </p:cNvPr>
          <p:cNvCxnSpPr>
            <a:cxnSpLocks/>
          </p:cNvCxnSpPr>
          <p:nvPr/>
        </p:nvCxnSpPr>
        <p:spPr>
          <a:xfrm>
            <a:off x="922638" y="1363669"/>
            <a:ext cx="734815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2D1F0176-E117-4181-975D-D0CCF7460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8900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ājenes vietturis 1">
            <a:extLst>
              <a:ext uri="{FF2B5EF4-FFF2-40B4-BE49-F238E27FC236}">
                <a16:creationId xmlns:a16="http://schemas.microsoft.com/office/drawing/2014/main" id="{706CE26A-8C41-4E68-AFEA-E5281E6B7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F8BDE2-66AF-4F79-AAF4-42163AA1B1A5}"/>
              </a:ext>
            </a:extLst>
          </p:cNvPr>
          <p:cNvSpPr txBox="1">
            <a:spLocks/>
          </p:cNvSpPr>
          <p:nvPr/>
        </p:nvSpPr>
        <p:spPr>
          <a:xfrm>
            <a:off x="838200" y="1363669"/>
            <a:ext cx="10515600" cy="4351338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lv-LV" spc="-10"/>
              <a:t>Visbiežāk lāzerurbšanu izmanto urbumu veikšanai ar diametru 0,2 – 1,2 mm</a:t>
            </a:r>
            <a:r>
              <a:rPr lang="lv-LV"/>
              <a:t>, bet ir iespējams arī veidot urbumus ar daudz mazāku un lielāku diametru.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lv-LV"/>
              <a:t>Daudzos gadījumos lāzerurbšana ir ātrāka, precīzāka un ekonomiski izdevīgāka par citām metodēm.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lv-LV" dirty="0"/>
          </a:p>
        </p:txBody>
      </p:sp>
      <p:sp>
        <p:nvSpPr>
          <p:cNvPr id="4" name="Virsraksts 4">
            <a:extLst>
              <a:ext uri="{FF2B5EF4-FFF2-40B4-BE49-F238E27FC236}">
                <a16:creationId xmlns:a16="http://schemas.microsoft.com/office/drawing/2014/main" id="{7608D778-FA2A-4C21-A982-E1C93FF79BCE}"/>
              </a:ext>
            </a:extLst>
          </p:cNvPr>
          <p:cNvSpPr txBox="1">
            <a:spLocks/>
          </p:cNvSpPr>
          <p:nvPr/>
        </p:nvSpPr>
        <p:spPr>
          <a:xfrm>
            <a:off x="838200" y="700886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b="1" dirty="0"/>
              <a:t>LĀZERURBŠANAS PRIEKŠROCĪBAS</a:t>
            </a:r>
            <a:endParaRPr lang="en-US" dirty="0"/>
          </a:p>
        </p:txBody>
      </p:sp>
      <p:cxnSp>
        <p:nvCxnSpPr>
          <p:cNvPr id="5" name="Straight Connector 27">
            <a:extLst>
              <a:ext uri="{FF2B5EF4-FFF2-40B4-BE49-F238E27FC236}">
                <a16:creationId xmlns:a16="http://schemas.microsoft.com/office/drawing/2014/main" id="{C746BBC8-2856-4B08-A0DE-4FDBA8753891}"/>
              </a:ext>
            </a:extLst>
          </p:cNvPr>
          <p:cNvCxnSpPr>
            <a:cxnSpLocks/>
          </p:cNvCxnSpPr>
          <p:nvPr/>
        </p:nvCxnSpPr>
        <p:spPr>
          <a:xfrm>
            <a:off x="922638" y="1363669"/>
            <a:ext cx="734815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106648C2-6285-4B0E-A85F-7CCEF157F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805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ājenes vietturis 1">
            <a:extLst>
              <a:ext uri="{FF2B5EF4-FFF2-40B4-BE49-F238E27FC236}">
                <a16:creationId xmlns:a16="http://schemas.microsoft.com/office/drawing/2014/main" id="{4735EC7B-C898-42C2-99C0-CC50CBE41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D14951E-86BD-45BF-9D3B-86E79B51CBB7}"/>
              </a:ext>
            </a:extLst>
          </p:cNvPr>
          <p:cNvSpPr txBox="1">
            <a:spLocks/>
          </p:cNvSpPr>
          <p:nvPr/>
        </p:nvSpPr>
        <p:spPr>
          <a:xfrm>
            <a:off x="838200" y="70088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b="1" dirty="0"/>
              <a:t>MATERIĀLI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3F06404-A238-4E25-907E-F33E9C57FC8D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lv-LV" sz="4000"/>
              <a:t>Metāli, keramika, polimēri,</a:t>
            </a:r>
            <a:r>
              <a:rPr lang="en-US" sz="4000"/>
              <a:t> </a:t>
            </a:r>
            <a:r>
              <a:rPr lang="lv-LV" sz="4000"/>
              <a:t>plastmasas, kompozītmateriāli</a:t>
            </a:r>
            <a:r>
              <a:rPr lang="en-US" sz="4000"/>
              <a:t>,</a:t>
            </a:r>
            <a:r>
              <a:rPr lang="lv-LV" sz="4000"/>
              <a:t> pusvadītāji, safīri, dimanti, stikls, akmens</a:t>
            </a:r>
            <a:r>
              <a:rPr lang="en-US" sz="4000"/>
              <a:t>, </a:t>
            </a:r>
            <a:r>
              <a:rPr lang="lv-LV" sz="4000"/>
              <a:t>koks u.c.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lv-LV" sz="400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lv-LV"/>
              <a:t>Dažādu materiālu urbšanai var būt nepieciešami dažādi lāzeri.</a:t>
            </a:r>
            <a:endParaRPr lang="lv-LV" dirty="0"/>
          </a:p>
        </p:txBody>
      </p:sp>
      <p:cxnSp>
        <p:nvCxnSpPr>
          <p:cNvPr id="5" name="Straight Connector 27">
            <a:extLst>
              <a:ext uri="{FF2B5EF4-FFF2-40B4-BE49-F238E27FC236}">
                <a16:creationId xmlns:a16="http://schemas.microsoft.com/office/drawing/2014/main" id="{472A9513-9254-4D9E-BED6-BB76C9C08DE7}"/>
              </a:ext>
            </a:extLst>
          </p:cNvPr>
          <p:cNvCxnSpPr>
            <a:cxnSpLocks/>
          </p:cNvCxnSpPr>
          <p:nvPr/>
        </p:nvCxnSpPr>
        <p:spPr>
          <a:xfrm>
            <a:off x="922638" y="1363669"/>
            <a:ext cx="240544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92D09A7B-0047-4D3C-AB54-245306963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037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ājenes vietturis 1">
            <a:extLst>
              <a:ext uri="{FF2B5EF4-FFF2-40B4-BE49-F238E27FC236}">
                <a16:creationId xmlns:a16="http://schemas.microsoft.com/office/drawing/2014/main" id="{D33B75C0-0B30-45CD-A461-7F1803C72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dirty="0"/>
              <a:t>Rēzeknes Tehnoloģiju akadēmija 24.01.2020.</a:t>
            </a:r>
          </a:p>
        </p:txBody>
      </p:sp>
      <p:graphicFrame>
        <p:nvGraphicFramePr>
          <p:cNvPr id="3" name="Content Placeholder 5">
            <a:extLst>
              <a:ext uri="{FF2B5EF4-FFF2-40B4-BE49-F238E27FC236}">
                <a16:creationId xmlns:a16="http://schemas.microsoft.com/office/drawing/2014/main" id="{08B2BFCF-C3B0-4C55-93BF-A288F78481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7969461"/>
              </p:ext>
            </p:extLst>
          </p:nvPr>
        </p:nvGraphicFramePr>
        <p:xfrm>
          <a:off x="655320" y="186535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EFDB6951-F15B-4197-899A-098799FA1D09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b="1" dirty="0"/>
              <a:t>RTA FPLPC 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132F9F-EB5B-472E-9E9A-A5466A81531A}"/>
              </a:ext>
            </a:extLst>
          </p:cNvPr>
          <p:cNvSpPr txBox="1"/>
          <p:nvPr/>
        </p:nvSpPr>
        <p:spPr>
          <a:xfrm>
            <a:off x="246017" y="1748856"/>
            <a:ext cx="27236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dirty="0"/>
              <a:t>Mehatronika</a:t>
            </a:r>
          </a:p>
          <a:p>
            <a:pPr algn="ctr"/>
            <a:r>
              <a:rPr lang="lv-LV" dirty="0"/>
              <a:t>Rēzeknes Augstskola </a:t>
            </a:r>
          </a:p>
          <a:p>
            <a:pPr algn="ctr"/>
            <a:r>
              <a:rPr lang="lv-LV" dirty="0"/>
              <a:t>Prof. A. Martinovs</a:t>
            </a:r>
          </a:p>
          <a:p>
            <a:pPr algn="ctr"/>
            <a:r>
              <a:rPr lang="lv-LV" dirty="0"/>
              <a:t>Sadarbībā ar</a:t>
            </a:r>
            <a:br>
              <a:rPr lang="lv-LV" dirty="0"/>
            </a:br>
            <a:r>
              <a:rPr lang="en-US" dirty="0"/>
              <a:t>Jade Hochschule</a:t>
            </a:r>
            <a:endParaRPr lang="lv-LV" dirty="0"/>
          </a:p>
          <a:p>
            <a:pPr algn="ctr"/>
            <a:r>
              <a:rPr lang="lv-LV" dirty="0"/>
              <a:t>Prof. </a:t>
            </a:r>
            <a:r>
              <a:rPr lang="en-US" dirty="0"/>
              <a:t>J</a:t>
            </a:r>
            <a:r>
              <a:rPr lang="lv-LV" dirty="0"/>
              <a:t>. </a:t>
            </a:r>
            <a:r>
              <a:rPr lang="en-US" dirty="0" err="1"/>
              <a:t>Timmerberg</a:t>
            </a:r>
            <a:r>
              <a:rPr lang="lv-LV" dirty="0"/>
              <a:t>s</a:t>
            </a:r>
          </a:p>
          <a:p>
            <a:pPr algn="ctr"/>
            <a:r>
              <a:rPr lang="lv-LV" dirty="0"/>
              <a:t> </a:t>
            </a:r>
          </a:p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4936A7-DA13-46E0-991E-1080B298C2EE}"/>
              </a:ext>
            </a:extLst>
          </p:cNvPr>
          <p:cNvSpPr txBox="1"/>
          <p:nvPr/>
        </p:nvSpPr>
        <p:spPr>
          <a:xfrm>
            <a:off x="3285309" y="1747287"/>
            <a:ext cx="28106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dirty="0"/>
              <a:t>ERAF</a:t>
            </a:r>
          </a:p>
          <a:p>
            <a:pPr algn="ctr"/>
            <a:r>
              <a:rPr lang="lv-LV" dirty="0"/>
              <a:t>Rēzeknes Augstskolas </a:t>
            </a:r>
          </a:p>
          <a:p>
            <a:pPr algn="ctr"/>
            <a:r>
              <a:rPr lang="lv-LV" dirty="0"/>
              <a:t>Inženieru fakultātes būvniecība</a:t>
            </a:r>
          </a:p>
          <a:p>
            <a:pPr algn="ctr"/>
            <a:r>
              <a:rPr lang="lv-LV" dirty="0"/>
              <a:t>Kolektīvs un P</a:t>
            </a:r>
            <a:r>
              <a:rPr lang="en-US" dirty="0" err="1"/>
              <a:t>rof</a:t>
            </a:r>
            <a:r>
              <a:rPr lang="en-US" dirty="0"/>
              <a:t>. </a:t>
            </a:r>
            <a:r>
              <a:rPr lang="en-US" dirty="0" err="1"/>
              <a:t>Leonār</a:t>
            </a:r>
            <a:r>
              <a:rPr lang="lv-LV" dirty="0"/>
              <a:t>s</a:t>
            </a:r>
            <a:r>
              <a:rPr lang="en-US" dirty="0"/>
              <a:t> </a:t>
            </a:r>
            <a:r>
              <a:rPr lang="en-US" dirty="0" err="1"/>
              <a:t>Svarinski</a:t>
            </a:r>
            <a:r>
              <a:rPr lang="lv-LV" dirty="0"/>
              <a:t>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4A88D1-DD98-43A3-86EC-F3DB2050089F}"/>
              </a:ext>
            </a:extLst>
          </p:cNvPr>
          <p:cNvSpPr txBox="1"/>
          <p:nvPr/>
        </p:nvSpPr>
        <p:spPr>
          <a:xfrm>
            <a:off x="703297" y="4671579"/>
            <a:ext cx="34268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dirty="0"/>
              <a:t>Lāzertehnoloģiju</a:t>
            </a:r>
          </a:p>
          <a:p>
            <a:pPr algn="ctr"/>
            <a:r>
              <a:rPr lang="lv-LV" dirty="0"/>
              <a:t>Lekcijas Mehatronikas studentiem </a:t>
            </a:r>
          </a:p>
          <a:p>
            <a:pPr algn="ctr"/>
            <a:r>
              <a:rPr lang="lv-LV" dirty="0"/>
              <a:t>P</a:t>
            </a:r>
            <a:r>
              <a:rPr lang="en-US" dirty="0" err="1"/>
              <a:t>rof</a:t>
            </a:r>
            <a:r>
              <a:rPr lang="en-US" dirty="0"/>
              <a:t>. Ļ. </a:t>
            </a:r>
            <a:r>
              <a:rPr lang="en-US" dirty="0" err="1"/>
              <a:t>Lazovs</a:t>
            </a:r>
            <a:r>
              <a:rPr lang="lv-LV" dirty="0"/>
              <a:t> un</a:t>
            </a:r>
          </a:p>
          <a:p>
            <a:pPr algn="ctr"/>
            <a:r>
              <a:rPr lang="lv-LV" dirty="0"/>
              <a:t>Maģistra studiju programmas </a:t>
            </a:r>
          </a:p>
          <a:p>
            <a:pPr algn="ctr"/>
            <a:r>
              <a:rPr lang="lv-LV" dirty="0"/>
              <a:t>„Lāzertehnoloģijas” izstrādē </a:t>
            </a:r>
          </a:p>
          <a:p>
            <a:pPr algn="ctr"/>
            <a:r>
              <a:rPr lang="lv-LV" dirty="0"/>
              <a:t>kopā ar Aivaru Vilkasti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637C10-502B-495C-A38F-772898C5DC7F}"/>
              </a:ext>
            </a:extLst>
          </p:cNvPr>
          <p:cNvSpPr/>
          <p:nvPr/>
        </p:nvSpPr>
        <p:spPr>
          <a:xfrm>
            <a:off x="4130196" y="4789793"/>
            <a:ext cx="26606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v-LV" dirty="0"/>
              <a:t>Sadarbība ar </a:t>
            </a:r>
          </a:p>
          <a:p>
            <a:pPr algn="ctr"/>
            <a:r>
              <a:rPr lang="lv-LV" dirty="0"/>
              <a:t>Prof. Horst Exner no Mittveidas lietišķo zinātņu universitātes un viņa komandu</a:t>
            </a:r>
            <a:endParaRPr lang="en-US" dirty="0"/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8A8B62FB-D3C4-4E20-82A7-9674504B494B}"/>
              </a:ext>
            </a:extLst>
          </p:cNvPr>
          <p:cNvSpPr/>
          <p:nvPr/>
        </p:nvSpPr>
        <p:spPr>
          <a:xfrm>
            <a:off x="6790820" y="4671579"/>
            <a:ext cx="253419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v-LV" dirty="0"/>
              <a:t>RTA kopā ar ārzemju kolēģiem uzsāka darbu pie doktora studiju programmas „Lāzertehnoloģijas” izveides</a:t>
            </a:r>
            <a:endParaRPr lang="en-US" dirty="0"/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6D18302C-EE46-403F-8A45-5AD5FE1CF2C8}"/>
              </a:ext>
            </a:extLst>
          </p:cNvPr>
          <p:cNvSpPr/>
          <p:nvPr/>
        </p:nvSpPr>
        <p:spPr>
          <a:xfrm>
            <a:off x="6096000" y="2425964"/>
            <a:ext cx="31148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v-LV" sz="2800" b="1" dirty="0">
                <a:solidFill>
                  <a:srgbClr val="444444"/>
                </a:solidFill>
                <a:latin typeface="Calibri" panose="020F0502020204030204" pitchFamily="34" charset="0"/>
              </a:rPr>
              <a:t>Lāzertehnoloģiju centra tapšana</a:t>
            </a:r>
            <a:endParaRPr lang="en-US" sz="28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3A99B0-19FB-43F4-9B04-CF8450A47A31}"/>
              </a:ext>
            </a:extLst>
          </p:cNvPr>
          <p:cNvSpPr txBox="1"/>
          <p:nvPr/>
        </p:nvSpPr>
        <p:spPr>
          <a:xfrm>
            <a:off x="9007941" y="1169606"/>
            <a:ext cx="178234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lv-LV" dirty="0"/>
              <a:t>Zinātniskie darbi </a:t>
            </a:r>
          </a:p>
          <a:p>
            <a:pPr algn="ctr"/>
            <a:r>
              <a:rPr lang="lv-LV" dirty="0"/>
              <a:t>Publikācijas</a:t>
            </a:r>
          </a:p>
          <a:p>
            <a:pPr algn="ctr"/>
            <a:r>
              <a:rPr lang="lv-LV" dirty="0"/>
              <a:t>Konferences</a:t>
            </a:r>
          </a:p>
          <a:p>
            <a:pPr algn="ctr"/>
            <a:r>
              <a:rPr lang="lv-LV" dirty="0"/>
              <a:t>Komerciālizācija</a:t>
            </a:r>
          </a:p>
          <a:p>
            <a:pPr algn="ctr"/>
            <a:r>
              <a:rPr lang="lv-LV" dirty="0"/>
              <a:t>Projekti </a:t>
            </a:r>
          </a:p>
          <a:p>
            <a:pPr algn="ctr"/>
            <a:r>
              <a:rPr lang="lv-LV" dirty="0"/>
              <a:t>Pasūtījumi </a:t>
            </a:r>
          </a:p>
          <a:p>
            <a:pPr algn="ctr"/>
            <a:r>
              <a:rPr lang="lv-LV" dirty="0"/>
              <a:t>Pētījumi </a:t>
            </a:r>
          </a:p>
          <a:p>
            <a:pPr algn="ctr"/>
            <a:r>
              <a:rPr lang="lv-LV" dirty="0"/>
              <a:t>Sadarbība 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224EFA-F9A9-4727-BD64-3FE01B08CD4F}"/>
              </a:ext>
            </a:extLst>
          </p:cNvPr>
          <p:cNvSpPr txBox="1"/>
          <p:nvPr/>
        </p:nvSpPr>
        <p:spPr>
          <a:xfrm>
            <a:off x="9584406" y="4675136"/>
            <a:ext cx="966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lv-LV" dirty="0"/>
              <a:t>Attīstība</a:t>
            </a:r>
            <a:endParaRPr lang="en-US" dirty="0"/>
          </a:p>
        </p:txBody>
      </p:sp>
      <p:cxnSp>
        <p:nvCxnSpPr>
          <p:cNvPr id="13" name="Straight Connector 16">
            <a:extLst>
              <a:ext uri="{FF2B5EF4-FFF2-40B4-BE49-F238E27FC236}">
                <a16:creationId xmlns:a16="http://schemas.microsoft.com/office/drawing/2014/main" id="{D0006368-D7D6-4B50-B438-F7A0536EB746}"/>
              </a:ext>
            </a:extLst>
          </p:cNvPr>
          <p:cNvCxnSpPr>
            <a:cxnSpLocks/>
          </p:cNvCxnSpPr>
          <p:nvPr/>
        </p:nvCxnSpPr>
        <p:spPr>
          <a:xfrm>
            <a:off x="838200" y="1033332"/>
            <a:ext cx="244710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F5293792-1DF4-4C69-AE34-A594EE0E3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03132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ājenes vietturis 1">
            <a:extLst>
              <a:ext uri="{FF2B5EF4-FFF2-40B4-BE49-F238E27FC236}">
                <a16:creationId xmlns:a16="http://schemas.microsoft.com/office/drawing/2014/main" id="{8EFD1934-3AD2-45B3-AFD7-1DCE2ACCC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5BE9CDC-9C50-4895-8504-B62B5AEFD9AC}"/>
              </a:ext>
            </a:extLst>
          </p:cNvPr>
          <p:cNvSpPr txBox="1">
            <a:spLocks/>
          </p:cNvSpPr>
          <p:nvPr/>
        </p:nvSpPr>
        <p:spPr>
          <a:xfrm>
            <a:off x="838200" y="70088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b="1" dirty="0"/>
              <a:t>MIKRODAĻIŅU FILTRS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8B8D0F0D-9C1C-40A7-8527-F056B8E273BC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“</a:t>
            </a:r>
            <a:r>
              <a:rPr lang="lv-LV"/>
              <a:t>Lāzeru izmantošana mikrodaliņu filtru izgatavošanas procesā</a:t>
            </a:r>
            <a:r>
              <a:rPr lang="en-US"/>
              <a:t>”</a:t>
            </a:r>
            <a:r>
              <a:rPr lang="lv-LV"/>
              <a:t> -</a:t>
            </a:r>
            <a:r>
              <a:rPr lang="en-US"/>
              <a:t> </a:t>
            </a:r>
            <a:r>
              <a:rPr lang="lv-LV"/>
              <a:t>maģistra darbs</a:t>
            </a:r>
            <a:r>
              <a:rPr lang="en-US"/>
              <a:t>, </a:t>
            </a:r>
            <a:r>
              <a:rPr lang="lv-LV"/>
              <a:t>2018.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lv-LV"/>
              <a:t>Artūrs Sivenkovs</a:t>
            </a:r>
            <a:r>
              <a:rPr lang="en-US"/>
              <a:t>,</a:t>
            </a:r>
            <a:r>
              <a:rPr lang="lv-LV"/>
              <a:t> Dr. sc. ing., Prof. Lyubomir Lazov</a:t>
            </a:r>
            <a:r>
              <a:rPr lang="en-US"/>
              <a:t>, </a:t>
            </a:r>
            <a:r>
              <a:rPr lang="lv-LV"/>
              <a:t>RTA inženieris Pāvels Cacivkins</a:t>
            </a:r>
            <a:r>
              <a:rPr lang="en-US"/>
              <a:t>, </a:t>
            </a:r>
            <a:r>
              <a:rPr lang="lv-LV"/>
              <a:t>RTA Lāzerapstrādes optimizācijas rīka algoritmi.</a:t>
            </a:r>
            <a:endParaRPr lang="lv-LV"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lv-LV"/>
              <a:t>Ar lāzerurbšanas palīdzību tika izgatavoti mikrodaļiņu filtri ar urbumu diametru 75 </a:t>
            </a:r>
            <a:r>
              <a:rPr lang="el-GR"/>
              <a:t>μ</a:t>
            </a:r>
            <a:r>
              <a:rPr lang="lv-LV"/>
              <a:t>m. Alumīnija plāksnes ar diametru 1 cm un 2 cm, un biezumu 0,5 mm.</a:t>
            </a:r>
            <a:endParaRPr lang="lv-LV" dirty="0"/>
          </a:p>
        </p:txBody>
      </p:sp>
      <p:cxnSp>
        <p:nvCxnSpPr>
          <p:cNvPr id="5" name="Straight Connector 27">
            <a:extLst>
              <a:ext uri="{FF2B5EF4-FFF2-40B4-BE49-F238E27FC236}">
                <a16:creationId xmlns:a16="http://schemas.microsoft.com/office/drawing/2014/main" id="{632D2A32-4F8B-408B-AE36-8CEF3EAA2DD9}"/>
              </a:ext>
            </a:extLst>
          </p:cNvPr>
          <p:cNvCxnSpPr>
            <a:cxnSpLocks/>
          </p:cNvCxnSpPr>
          <p:nvPr/>
        </p:nvCxnSpPr>
        <p:spPr>
          <a:xfrm>
            <a:off x="922638" y="1363669"/>
            <a:ext cx="482737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D33F740E-B490-4B42-AC2A-A6AD2FAC4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34306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ājenes vietturis 1">
            <a:extLst>
              <a:ext uri="{FF2B5EF4-FFF2-40B4-BE49-F238E27FC236}">
                <a16:creationId xmlns:a16="http://schemas.microsoft.com/office/drawing/2014/main" id="{CE6ABA02-D417-4E2E-B13A-C59D3901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A7CB89DF-C34B-415B-89EB-C6A42FF8B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383" y="1888136"/>
            <a:ext cx="6416694" cy="3833544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EBFC2C6C-ADAF-4C96-9594-CA0BC0F0C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3260" y="295988"/>
            <a:ext cx="3903230" cy="29274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3B56EE-3B39-4FA3-AD7A-F00A87C57F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6915" y="3314867"/>
            <a:ext cx="3906885" cy="28422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9C31F9-B660-4D7D-9860-A6270A29E89C}"/>
              </a:ext>
            </a:extLst>
          </p:cNvPr>
          <p:cNvSpPr txBox="1"/>
          <p:nvPr/>
        </p:nvSpPr>
        <p:spPr>
          <a:xfrm>
            <a:off x="838200" y="5781080"/>
            <a:ext cx="641669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100" dirty="0"/>
              <a:t>Urbumi veikti ar </a:t>
            </a:r>
            <a:r>
              <a:rPr lang="lv-LV" sz="2100" dirty="0" err="1"/>
              <a:t>lāzeriekārtu</a:t>
            </a:r>
            <a:r>
              <a:rPr lang="it-IT" sz="2100" dirty="0"/>
              <a:t> Rofin PowerLine F20 Varia</a:t>
            </a:r>
            <a:r>
              <a:rPr lang="lv-LV" sz="2100" dirty="0"/>
              <a:t>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2CC34CF-BFF1-4C74-9D18-F1F61020EDD8}"/>
              </a:ext>
            </a:extLst>
          </p:cNvPr>
          <p:cNvSpPr txBox="1">
            <a:spLocks/>
          </p:cNvSpPr>
          <p:nvPr/>
        </p:nvSpPr>
        <p:spPr>
          <a:xfrm>
            <a:off x="838200" y="70088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b="1" dirty="0"/>
              <a:t>MIKRODAĻIŅU FILTRS</a:t>
            </a:r>
          </a:p>
        </p:txBody>
      </p:sp>
      <p:cxnSp>
        <p:nvCxnSpPr>
          <p:cNvPr id="8" name="Straight Connector 27">
            <a:extLst>
              <a:ext uri="{FF2B5EF4-FFF2-40B4-BE49-F238E27FC236}">
                <a16:creationId xmlns:a16="http://schemas.microsoft.com/office/drawing/2014/main" id="{48CF2D7B-7B6A-4064-95B2-D0C3F41813E2}"/>
              </a:ext>
            </a:extLst>
          </p:cNvPr>
          <p:cNvCxnSpPr>
            <a:cxnSpLocks/>
          </p:cNvCxnSpPr>
          <p:nvPr/>
        </p:nvCxnSpPr>
        <p:spPr>
          <a:xfrm>
            <a:off x="922638" y="1363669"/>
            <a:ext cx="482737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89C4A6B0-DD41-4A66-A116-555D5CFC1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2262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ājenes vietturis 1">
            <a:extLst>
              <a:ext uri="{FF2B5EF4-FFF2-40B4-BE49-F238E27FC236}">
                <a16:creationId xmlns:a16="http://schemas.microsoft.com/office/drawing/2014/main" id="{260A5410-06D4-4F9E-8D28-745C0E37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5F9E23A2-B514-4CE1-98F6-401B9EB0F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9363" y="2096331"/>
            <a:ext cx="4023636" cy="255698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BB877AE-1F47-4950-AB7A-B3D425E37463}"/>
              </a:ext>
            </a:extLst>
          </p:cNvPr>
          <p:cNvSpPr txBox="1">
            <a:spLocks/>
          </p:cNvSpPr>
          <p:nvPr/>
        </p:nvSpPr>
        <p:spPr>
          <a:xfrm>
            <a:off x="838200" y="70088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b="1" dirty="0"/>
              <a:t>LĀZERURBUMI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BC8645F-1C0D-472B-8FF0-BC33AB800CF0}"/>
              </a:ext>
            </a:extLst>
          </p:cNvPr>
          <p:cNvSpPr txBox="1">
            <a:spLocks/>
          </p:cNvSpPr>
          <p:nvPr/>
        </p:nvSpPr>
        <p:spPr>
          <a:xfrm>
            <a:off x="838200" y="4311210"/>
            <a:ext cx="10515600" cy="2073793"/>
          </a:xfrm>
          <a:prstGeom prst="rect">
            <a:avLst/>
          </a:prstGeom>
        </p:spPr>
        <p:txBody>
          <a:bodyPr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lv-LV"/>
              <a:t>Degvielas inžektori, dozēšanas inhalatori, tintes printeru sprauslas, detektori un sensori, elektronikas shēmas, mikroshēmas, medicīnas instrumenti, filtri, diafragmas, membrānas, sieti, adatas, plāni metāla pārklājumi, juvelierizstrādājumi, optiskās virsmas.</a:t>
            </a:r>
            <a:endParaRPr lang="lv-LV" dirty="0"/>
          </a:p>
        </p:txBody>
      </p:sp>
      <p:pic>
        <p:nvPicPr>
          <p:cNvPr id="6" name="Picture 2" descr="Duese">
            <a:extLst>
              <a:ext uri="{FF2B5EF4-FFF2-40B4-BE49-F238E27FC236}">
                <a16:creationId xmlns:a16="http://schemas.microsoft.com/office/drawing/2014/main" id="{C2BE655D-DE48-4966-B2EC-505676716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636" y="2096332"/>
            <a:ext cx="3506727" cy="255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D98B5F-062C-45FD-A45B-8F883CC2BAF9}"/>
              </a:ext>
            </a:extLst>
          </p:cNvPr>
          <p:cNvSpPr txBox="1"/>
          <p:nvPr/>
        </p:nvSpPr>
        <p:spPr>
          <a:xfrm>
            <a:off x="4926675" y="1690688"/>
            <a:ext cx="2338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 err="1"/>
              <a:t>Lāzerurbumi</a:t>
            </a:r>
            <a:r>
              <a:rPr lang="lv-LV" b="1" dirty="0"/>
              <a:t> inžektorā</a:t>
            </a: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8C6A216E-CA2D-4DCA-BD86-CB2D2EFAB6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3"/>
          <a:stretch/>
        </p:blipFill>
        <p:spPr>
          <a:xfrm>
            <a:off x="922638" y="2096332"/>
            <a:ext cx="3419999" cy="25569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EF944CD-9F7E-4A9F-AB91-B3C6302F986E}"/>
              </a:ext>
            </a:extLst>
          </p:cNvPr>
          <p:cNvSpPr txBox="1"/>
          <p:nvPr/>
        </p:nvSpPr>
        <p:spPr>
          <a:xfrm>
            <a:off x="8213704" y="1690688"/>
            <a:ext cx="3294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 err="1"/>
              <a:t>Lāzerurbumi</a:t>
            </a:r>
            <a:r>
              <a:rPr lang="lv-LV" b="1" dirty="0"/>
              <a:t> keramikas plāksnītē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B6B266-5985-48E5-B3AF-7A22DC9867F2}"/>
              </a:ext>
            </a:extLst>
          </p:cNvPr>
          <p:cNvSpPr txBox="1"/>
          <p:nvPr/>
        </p:nvSpPr>
        <p:spPr>
          <a:xfrm>
            <a:off x="1663269" y="1690688"/>
            <a:ext cx="1938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 err="1"/>
              <a:t>Lāzerurbumi</a:t>
            </a:r>
            <a:r>
              <a:rPr lang="lv-LV" b="1" dirty="0"/>
              <a:t> stiklā</a:t>
            </a:r>
          </a:p>
        </p:txBody>
      </p:sp>
      <p:cxnSp>
        <p:nvCxnSpPr>
          <p:cNvPr id="11" name="Straight Connector 27">
            <a:extLst>
              <a:ext uri="{FF2B5EF4-FFF2-40B4-BE49-F238E27FC236}">
                <a16:creationId xmlns:a16="http://schemas.microsoft.com/office/drawing/2014/main" id="{3FE973B9-07A7-437D-B488-0E8015860C22}"/>
              </a:ext>
            </a:extLst>
          </p:cNvPr>
          <p:cNvCxnSpPr>
            <a:cxnSpLocks/>
          </p:cNvCxnSpPr>
          <p:nvPr/>
        </p:nvCxnSpPr>
        <p:spPr>
          <a:xfrm>
            <a:off x="922638" y="1363669"/>
            <a:ext cx="341999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E412465E-77CA-44A0-A3C5-E70FD18A8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6522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ājenes vietturis 1">
            <a:extLst>
              <a:ext uri="{FF2B5EF4-FFF2-40B4-BE49-F238E27FC236}">
                <a16:creationId xmlns:a16="http://schemas.microsoft.com/office/drawing/2014/main" id="{F52FDD3E-6C44-48B6-AABF-713DC0282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pic>
        <p:nvPicPr>
          <p:cNvPr id="3" name="500W hanzlaser fiber laser drilling">
            <a:hlinkClick r:id="" action="ppaction://media"/>
            <a:extLst>
              <a:ext uri="{FF2B5EF4-FFF2-40B4-BE49-F238E27FC236}">
                <a16:creationId xmlns:a16="http://schemas.microsoft.com/office/drawing/2014/main" id="{2BF9DF07-2121-484A-BADA-EEB9A82ED2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178" y="136525"/>
            <a:ext cx="10507643" cy="5910415"/>
          </a:xfrm>
          <a:prstGeom prst="rect">
            <a:avLst/>
          </a:prstGeom>
        </p:spPr>
      </p:pic>
      <p:pic>
        <p:nvPicPr>
          <p:cNvPr id="4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B2197700-958E-4A9D-8A31-6F39C80F9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905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ājenes vietturis 1">
            <a:extLst>
              <a:ext uri="{FF2B5EF4-FFF2-40B4-BE49-F238E27FC236}">
                <a16:creationId xmlns:a16="http://schemas.microsoft.com/office/drawing/2014/main" id="{B43A5EBA-890A-4CFC-9864-21D97BE11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pic>
        <p:nvPicPr>
          <p:cNvPr id="3" name="Holes Drilled in Rubber Using a Laser - Laserax">
            <a:hlinkClick r:id="" action="ppaction://media"/>
            <a:extLst>
              <a:ext uri="{FF2B5EF4-FFF2-40B4-BE49-F238E27FC236}">
                <a16:creationId xmlns:a16="http://schemas.microsoft.com/office/drawing/2014/main" id="{7E1BFD23-2DAD-4B63-A75D-BD6B5BCD7E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136525"/>
            <a:ext cx="10515600" cy="5915025"/>
          </a:xfrm>
          <a:prstGeom prst="rect">
            <a:avLst/>
          </a:prstGeom>
        </p:spPr>
      </p:pic>
      <p:pic>
        <p:nvPicPr>
          <p:cNvPr id="4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92450A73-3F22-4104-8B93-2A9670B5E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3686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ājenes vietturis 1">
            <a:extLst>
              <a:ext uri="{FF2B5EF4-FFF2-40B4-BE49-F238E27FC236}">
                <a16:creationId xmlns:a16="http://schemas.microsoft.com/office/drawing/2014/main" id="{5C761DFC-E85A-473D-B5CF-E9E4C7416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449C80A-0405-4875-970A-83BBB4D13865}"/>
              </a:ext>
            </a:extLst>
          </p:cNvPr>
          <p:cNvSpPr txBox="1">
            <a:spLocks/>
          </p:cNvSpPr>
          <p:nvPr/>
        </p:nvSpPr>
        <p:spPr>
          <a:xfrm>
            <a:off x="1335741" y="1122363"/>
            <a:ext cx="9565341" cy="23876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6000" dirty="0"/>
              <a:t>LĀZERMARĶĒŠANAS IESPĒJU PIELIETOŠANA PĀRTIKAS INDUSTRIJĀ 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C78E24D-D66B-4568-B487-D5376418BDFB}"/>
              </a:ext>
            </a:extLst>
          </p:cNvPr>
          <p:cNvSpPr txBox="1">
            <a:spLocks/>
          </p:cNvSpPr>
          <p:nvPr/>
        </p:nvSpPr>
        <p:spPr>
          <a:xfrm>
            <a:off x="1524000" y="5181600"/>
            <a:ext cx="9197788" cy="11942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lv-LV" sz="3200" dirty="0"/>
          </a:p>
          <a:p>
            <a:endParaRPr lang="lv-LV" dirty="0"/>
          </a:p>
          <a:p>
            <a:endParaRPr lang="lv-LV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4A07103-0BFA-4F74-B5D9-0E4990E6FE48}"/>
              </a:ext>
            </a:extLst>
          </p:cNvPr>
          <p:cNvCxnSpPr>
            <a:cxnSpLocks/>
          </p:cNvCxnSpPr>
          <p:nvPr/>
        </p:nvCxnSpPr>
        <p:spPr>
          <a:xfrm>
            <a:off x="1735975" y="3802421"/>
            <a:ext cx="882118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41029789-7353-44CA-AC42-569BD30FC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8479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ājenes vietturis 1">
            <a:extLst>
              <a:ext uri="{FF2B5EF4-FFF2-40B4-BE49-F238E27FC236}">
                <a16:creationId xmlns:a16="http://schemas.microsoft.com/office/drawing/2014/main" id="{F3677876-7A75-418F-A1D3-FEFE6B6EA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14A4F30-8ADB-4D72-ACEE-6892AB6BCEBC}"/>
              </a:ext>
            </a:extLst>
          </p:cNvPr>
          <p:cNvSpPr txBox="1">
            <a:spLocks/>
          </p:cNvSpPr>
          <p:nvPr/>
        </p:nvSpPr>
        <p:spPr>
          <a:xfrm>
            <a:off x="582626" y="700887"/>
            <a:ext cx="2226340" cy="13255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b="1" dirty="0"/>
              <a:t>MĒRĶIS</a:t>
            </a:r>
          </a:p>
        </p:txBody>
      </p:sp>
      <p:cxnSp>
        <p:nvCxnSpPr>
          <p:cNvPr id="4" name="Straight Connector 27">
            <a:extLst>
              <a:ext uri="{FF2B5EF4-FFF2-40B4-BE49-F238E27FC236}">
                <a16:creationId xmlns:a16="http://schemas.microsoft.com/office/drawing/2014/main" id="{C542FAAD-9AC5-4D1A-9FAB-876F5FD0005B}"/>
              </a:ext>
            </a:extLst>
          </p:cNvPr>
          <p:cNvCxnSpPr>
            <a:cxnSpLocks/>
          </p:cNvCxnSpPr>
          <p:nvPr/>
        </p:nvCxnSpPr>
        <p:spPr>
          <a:xfrm>
            <a:off x="814647" y="1363669"/>
            <a:ext cx="176229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>
            <a:extLst>
              <a:ext uri="{FF2B5EF4-FFF2-40B4-BE49-F238E27FC236}">
                <a16:creationId xmlns:a16="http://schemas.microsoft.com/office/drawing/2014/main" id="{847F80FF-98EC-4064-AF0F-54631DCB6D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1308" y="2287504"/>
            <a:ext cx="4234313" cy="264644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64E6298-8D46-47DA-81DC-9AB9BF511A37}"/>
              </a:ext>
            </a:extLst>
          </p:cNvPr>
          <p:cNvSpPr txBox="1">
            <a:spLocks/>
          </p:cNvSpPr>
          <p:nvPr/>
        </p:nvSpPr>
        <p:spPr>
          <a:xfrm>
            <a:off x="5829299" y="1791452"/>
            <a:ext cx="5762626" cy="3275096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spc="-20"/>
              <a:t>Noteikt optimālākos lāzermarķēšanas parametrus, lai varētu veikt kvalitatīvu marķēšanu.</a:t>
            </a:r>
            <a:endParaRPr lang="lv-LV" spc="-20" dirty="0"/>
          </a:p>
        </p:txBody>
      </p:sp>
      <p:pic>
        <p:nvPicPr>
          <p:cNvPr id="7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3990A629-F467-417C-B135-6692E34EA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1137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ājenes vietturis 1">
            <a:extLst>
              <a:ext uri="{FF2B5EF4-FFF2-40B4-BE49-F238E27FC236}">
                <a16:creationId xmlns:a16="http://schemas.microsoft.com/office/drawing/2014/main" id="{72FBEB2B-FF3B-476B-8798-059316C03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63C65B1-558C-4E2D-955F-877FB80C7EB6}"/>
              </a:ext>
            </a:extLst>
          </p:cNvPr>
          <p:cNvSpPr txBox="1">
            <a:spLocks/>
          </p:cNvSpPr>
          <p:nvPr/>
        </p:nvSpPr>
        <p:spPr>
          <a:xfrm>
            <a:off x="922787" y="719869"/>
            <a:ext cx="9239249" cy="1625040"/>
          </a:xfrm>
          <a:prstGeom prst="rect">
            <a:avLst/>
          </a:prstGeom>
          <a:solidFill>
            <a:schemeClr val="bg1"/>
          </a:solidFill>
          <a:effectLst>
            <a:softEdge rad="317500"/>
          </a:effec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b="1" dirty="0"/>
              <a:t>LĀZERMARĶĒŠANAS PIELIETOŠANA PĀRTIKAS PRODUKTIEM</a:t>
            </a:r>
            <a:endParaRPr lang="lv-LV" dirty="0"/>
          </a:p>
        </p:txBody>
      </p:sp>
      <p:cxnSp>
        <p:nvCxnSpPr>
          <p:cNvPr id="4" name="Straight Connector 27">
            <a:extLst>
              <a:ext uri="{FF2B5EF4-FFF2-40B4-BE49-F238E27FC236}">
                <a16:creationId xmlns:a16="http://schemas.microsoft.com/office/drawing/2014/main" id="{CF3C0A28-E81C-42A9-AB2F-3DB0DA8D817E}"/>
              </a:ext>
            </a:extLst>
          </p:cNvPr>
          <p:cNvCxnSpPr>
            <a:cxnSpLocks/>
          </p:cNvCxnSpPr>
          <p:nvPr/>
        </p:nvCxnSpPr>
        <p:spPr>
          <a:xfrm>
            <a:off x="922787" y="2056615"/>
            <a:ext cx="788870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>
            <a:extLst>
              <a:ext uri="{FF2B5EF4-FFF2-40B4-BE49-F238E27FC236}">
                <a16:creationId xmlns:a16="http://schemas.microsoft.com/office/drawing/2014/main" id="{B58965DE-F1BD-49D2-98DA-F62A51B841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4350" y="2461751"/>
            <a:ext cx="4792984" cy="306151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77CE589-A8CE-4F23-AF38-4B5580B26E48}"/>
              </a:ext>
            </a:extLst>
          </p:cNvPr>
          <p:cNvSpPr txBox="1">
            <a:spLocks/>
          </p:cNvSpPr>
          <p:nvPr/>
        </p:nvSpPr>
        <p:spPr>
          <a:xfrm>
            <a:off x="4657725" y="1668263"/>
            <a:ext cx="7410450" cy="4648494"/>
          </a:xfrm>
          <a:prstGeom prst="rect">
            <a:avLst/>
          </a:prstGeom>
          <a:solidFill>
            <a:schemeClr val="bg1"/>
          </a:solidFill>
          <a:effectLst>
            <a:softEdge rad="635000"/>
          </a:effectLst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lv-LV" sz="2800"/>
              <a:t>Līdz šim vairums svaigu dārzeņu un augļu bija marķēti ar uzlīmi.</a:t>
            </a:r>
          </a:p>
          <a:p>
            <a:pPr lvl="2"/>
            <a:r>
              <a:rPr lang="lv-LV" sz="2800"/>
              <a:t>Ar lāzeru tiek noņemts tikai ārējais slānis, lai produkts netiktu ietekmēts vai sabojāts.</a:t>
            </a:r>
            <a:endParaRPr lang="lv-LV" sz="2800" dirty="0"/>
          </a:p>
        </p:txBody>
      </p:sp>
      <p:pic>
        <p:nvPicPr>
          <p:cNvPr id="7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9F13DBD0-CA32-4B32-BF54-BEF95C70F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3959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ājenes vietturis 1">
            <a:extLst>
              <a:ext uri="{FF2B5EF4-FFF2-40B4-BE49-F238E27FC236}">
                <a16:creationId xmlns:a16="http://schemas.microsoft.com/office/drawing/2014/main" id="{ABE65D82-3B1A-47DC-9AEA-9CAD054CA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FFDA226-9A6C-4F2F-8B8B-66B0E26C896C}"/>
              </a:ext>
            </a:extLst>
          </p:cNvPr>
          <p:cNvSpPr txBox="1">
            <a:spLocks/>
          </p:cNvSpPr>
          <p:nvPr/>
        </p:nvSpPr>
        <p:spPr>
          <a:xfrm>
            <a:off x="838200" y="681037"/>
            <a:ext cx="10515600" cy="1325563"/>
          </a:xfrm>
          <a:prstGeom prst="rect">
            <a:avLst/>
          </a:prstGeom>
          <a:solidFill>
            <a:schemeClr val="bg1"/>
          </a:solidFill>
          <a:effectLst>
            <a:softEdge rad="317500"/>
          </a:effec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b="1" dirty="0"/>
              <a:t>LĀZERMARĶĒŠANAS PRIEKŠROCĪBAS</a:t>
            </a:r>
            <a:endParaRPr lang="lv-LV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15B6292-C857-4C6A-9E9A-8FE586D1367B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spc="-20"/>
              <a:t>Bezkontakta marķēšana</a:t>
            </a:r>
            <a:r>
              <a:rPr lang="en-US" spc="-20"/>
              <a:t>,</a:t>
            </a:r>
            <a:r>
              <a:rPr lang="lv-LV" spc="-20"/>
              <a:t> nerada spiedienu uz materiālu, nav nepieciešama īpaša darba vide;</a:t>
            </a:r>
          </a:p>
          <a:p>
            <a:r>
              <a:rPr lang="lv-LV"/>
              <a:t>Neliela siltuma ietekme uz materiālu;</a:t>
            </a:r>
          </a:p>
          <a:p>
            <a:r>
              <a:rPr lang="lv-LV"/>
              <a:t>Augsta atkārtojamība un liels ātrums;</a:t>
            </a:r>
          </a:p>
          <a:p>
            <a:r>
              <a:rPr lang="lv-LV"/>
              <a:t>Ļoti augsta pozicionēšanas un apstrādes precizitāte;</a:t>
            </a:r>
          </a:p>
          <a:p>
            <a:r>
              <a:rPr lang="lv-LV" spc="-20"/>
              <a:t>Viegli automatizēt un integrēt;</a:t>
            </a:r>
          </a:p>
          <a:p>
            <a:r>
              <a:rPr lang="lv-LV" spc="-20"/>
              <a:t>Augsta efektivitāte un zemas ekspluatācijas izmaksas;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lv-LV" dirty="0"/>
          </a:p>
        </p:txBody>
      </p:sp>
      <p:cxnSp>
        <p:nvCxnSpPr>
          <p:cNvPr id="5" name="Straight Connector 27">
            <a:extLst>
              <a:ext uri="{FF2B5EF4-FFF2-40B4-BE49-F238E27FC236}">
                <a16:creationId xmlns:a16="http://schemas.microsoft.com/office/drawing/2014/main" id="{786173EA-33A2-4BE2-9D02-A5D3E037D4D1}"/>
              </a:ext>
            </a:extLst>
          </p:cNvPr>
          <p:cNvCxnSpPr>
            <a:cxnSpLocks/>
          </p:cNvCxnSpPr>
          <p:nvPr/>
        </p:nvCxnSpPr>
        <p:spPr>
          <a:xfrm>
            <a:off x="922638" y="1363669"/>
            <a:ext cx="804679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61876B63-3344-47C7-9C64-29EBCD9E0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12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ājenes vietturis 1">
            <a:extLst>
              <a:ext uri="{FF2B5EF4-FFF2-40B4-BE49-F238E27FC236}">
                <a16:creationId xmlns:a16="http://schemas.microsoft.com/office/drawing/2014/main" id="{50EA7DD8-2A2D-45BE-91BA-ADD882297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FCE9F-473D-4BBA-88BA-DCA2348DC928}"/>
              </a:ext>
            </a:extLst>
          </p:cNvPr>
          <p:cNvSpPr txBox="1">
            <a:spLocks/>
          </p:cNvSpPr>
          <p:nvPr/>
        </p:nvSpPr>
        <p:spPr>
          <a:xfrm>
            <a:off x="762000" y="502024"/>
            <a:ext cx="11062447" cy="157778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lv-LV" b="1" spc="-20"/>
              <a:t>Ir grūti atšķirt svaigas olas, ja nav informācijas par izcelsmi, derīguma periodu.</a:t>
            </a:r>
            <a:endParaRPr lang="lv-LV" b="1" spc="-2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30BFCC2-B3A4-409B-A45C-E453C2D97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716" y="1874464"/>
            <a:ext cx="8530759" cy="4260172"/>
          </a:xfrm>
          <a:prstGeom prst="rect">
            <a:avLst/>
          </a:prstGeom>
        </p:spPr>
      </p:pic>
      <p:pic>
        <p:nvPicPr>
          <p:cNvPr id="5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EBCD5956-41CB-4D24-BDAE-7DB3313F9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5811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01475-3708-4B9A-97BA-DE05E4D52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/>
              <a:t>SEMINĀRA MĒRĶIS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8B75BB-9AC4-4B00-97A7-452F024CA6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482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lv-LV" dirty="0"/>
              <a:t>Iepazīstināt uzņēmējus ar RTA Inženierzinātņu Institūta zinātnisko potenciālu un padziļināt saikni ar uzņēmējdarbību, izklāstot konkrētus komercializācijas piedāvājumus lāzertehnoloģiju jomā. 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E7C471-D8D0-441B-87C1-09EB793C7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dirty="0"/>
              <a:t>Rēzeknes Tehnoloģiju akadēmija 24.01.2020.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E430B1A-F470-4AB0-91F2-193FF9223D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5975732"/>
              </p:ext>
            </p:extLst>
          </p:nvPr>
        </p:nvGraphicFramePr>
        <p:xfrm>
          <a:off x="2344057" y="2123154"/>
          <a:ext cx="7503886" cy="4788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A17EB4F-B339-49BB-9667-8BB551D798CD}"/>
              </a:ext>
            </a:extLst>
          </p:cNvPr>
          <p:cNvCxnSpPr>
            <a:cxnSpLocks/>
          </p:cNvCxnSpPr>
          <p:nvPr/>
        </p:nvCxnSpPr>
        <p:spPr>
          <a:xfrm>
            <a:off x="855618" y="1330718"/>
            <a:ext cx="431945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7B92AFC4-C19E-42AD-A752-271060A21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44764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ājenes vietturis 1">
            <a:extLst>
              <a:ext uri="{FF2B5EF4-FFF2-40B4-BE49-F238E27FC236}">
                <a16:creationId xmlns:a16="http://schemas.microsoft.com/office/drawing/2014/main" id="{CFCAB263-1BD8-4931-9A20-FF3FC5B00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1D5429E-B257-4C2A-8FB3-1D183B710B95}"/>
              </a:ext>
            </a:extLst>
          </p:cNvPr>
          <p:cNvSpPr txBox="1">
            <a:spLocks/>
          </p:cNvSpPr>
          <p:nvPr/>
        </p:nvSpPr>
        <p:spPr>
          <a:xfrm>
            <a:off x="838200" y="644858"/>
            <a:ext cx="10515600" cy="1325563"/>
          </a:xfrm>
          <a:prstGeom prst="rect">
            <a:avLst/>
          </a:prstGeom>
          <a:solidFill>
            <a:schemeClr val="bg1"/>
          </a:solidFill>
          <a:effectLst>
            <a:softEdge rad="317500"/>
          </a:effec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b="1" dirty="0"/>
              <a:t>LĀZERMARĶĒŠANAS PRIEKŠROCĪBAS</a:t>
            </a:r>
            <a:endParaRPr lang="lv-LV" dirty="0"/>
          </a:p>
        </p:txBody>
      </p:sp>
      <p:cxnSp>
        <p:nvCxnSpPr>
          <p:cNvPr id="4" name="Straight Connector 27">
            <a:extLst>
              <a:ext uri="{FF2B5EF4-FFF2-40B4-BE49-F238E27FC236}">
                <a16:creationId xmlns:a16="http://schemas.microsoft.com/office/drawing/2014/main" id="{095F3285-B320-4FCD-BDBD-4E85BE692BED}"/>
              </a:ext>
            </a:extLst>
          </p:cNvPr>
          <p:cNvCxnSpPr>
            <a:cxnSpLocks/>
          </p:cNvCxnSpPr>
          <p:nvPr/>
        </p:nvCxnSpPr>
        <p:spPr>
          <a:xfrm>
            <a:off x="922638" y="1363669"/>
            <a:ext cx="804679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7F23E46-F6A0-402E-9FFD-B79CF4E73FBE}"/>
              </a:ext>
            </a:extLst>
          </p:cNvPr>
          <p:cNvSpPr txBox="1">
            <a:spLocks/>
          </p:cNvSpPr>
          <p:nvPr/>
        </p:nvSpPr>
        <p:spPr>
          <a:xfrm>
            <a:off x="922638" y="1514478"/>
            <a:ext cx="6275295" cy="46350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lv-LV" spc="-20" dirty="0"/>
              <a:t>Marķējums ir noturīgs pret apkārtējās vides iedarbību.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lv-LV" spc="-20" dirty="0"/>
              <a:t>Iespēja iekļaut daudz vairāk informācijas nekā parasti.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lv-LV" spc="-20" dirty="0"/>
              <a:t>Specifisku, individuālu zīmju marķēšana. QR </a:t>
            </a:r>
            <a:r>
              <a:rPr lang="lv-LV" spc="-20" dirty="0" err="1"/>
              <a:t>code</a:t>
            </a:r>
            <a:r>
              <a:rPr lang="lv-LV" spc="-20" dirty="0"/>
              <a:t> u.t.t.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lv-LV" sz="3600" spc="-20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13FECAD3-6D1C-4B18-8FB6-1EC04CA07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7933" y="1718831"/>
            <a:ext cx="4282613" cy="4282613"/>
          </a:xfrm>
          <a:prstGeom prst="rect">
            <a:avLst/>
          </a:prstGeom>
        </p:spPr>
      </p:pic>
      <p:pic>
        <p:nvPicPr>
          <p:cNvPr id="7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A9CD454E-4D12-4EC8-94CA-1BD75345F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4617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ājenes vietturis 1">
            <a:extLst>
              <a:ext uri="{FF2B5EF4-FFF2-40B4-BE49-F238E27FC236}">
                <a16:creationId xmlns:a16="http://schemas.microsoft.com/office/drawing/2014/main" id="{8C3E5FAD-F26B-4318-9FBC-9AD25AE52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pic>
        <p:nvPicPr>
          <p:cNvPr id="3" name="Laserbeschriftung Osterei - lasermarking Easter egg - CO2 Laser">
            <a:hlinkClick r:id="" action="ppaction://media"/>
            <a:extLst>
              <a:ext uri="{FF2B5EF4-FFF2-40B4-BE49-F238E27FC236}">
                <a16:creationId xmlns:a16="http://schemas.microsoft.com/office/drawing/2014/main" id="{7ED002B2-979D-4DF3-AC80-7061FE5F18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57500" y="0"/>
            <a:ext cx="6476999" cy="6477000"/>
          </a:xfrm>
          <a:prstGeom prst="rect">
            <a:avLst/>
          </a:prstGeom>
        </p:spPr>
      </p:pic>
      <p:pic>
        <p:nvPicPr>
          <p:cNvPr id="4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31A9D8D5-DC09-451D-96F4-E62A382F3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82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ājenes vietturis 1">
            <a:extLst>
              <a:ext uri="{FF2B5EF4-FFF2-40B4-BE49-F238E27FC236}">
                <a16:creationId xmlns:a16="http://schemas.microsoft.com/office/drawing/2014/main" id="{7A726BB6-B74A-4BB7-B9FB-115F46F7E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cxnSp>
        <p:nvCxnSpPr>
          <p:cNvPr id="3" name="Straight Connector 4">
            <a:extLst>
              <a:ext uri="{FF2B5EF4-FFF2-40B4-BE49-F238E27FC236}">
                <a16:creationId xmlns:a16="http://schemas.microsoft.com/office/drawing/2014/main" id="{3F887468-83D5-41BD-9DD0-B1F28863F0F8}"/>
              </a:ext>
            </a:extLst>
          </p:cNvPr>
          <p:cNvCxnSpPr>
            <a:cxnSpLocks/>
          </p:cNvCxnSpPr>
          <p:nvPr/>
        </p:nvCxnSpPr>
        <p:spPr>
          <a:xfrm flipV="1">
            <a:off x="2395188" y="3702867"/>
            <a:ext cx="7518361" cy="1444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9BBB25FE-3D78-4FDB-8844-AFCC9F0F4C94}"/>
              </a:ext>
            </a:extLst>
          </p:cNvPr>
          <p:cNvSpPr txBox="1">
            <a:spLocks/>
          </p:cNvSpPr>
          <p:nvPr/>
        </p:nvSpPr>
        <p:spPr>
          <a:xfrm>
            <a:off x="1552402" y="2267925"/>
            <a:ext cx="908719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8800" dirty="0"/>
              <a:t>LĀZER</a:t>
            </a:r>
            <a:r>
              <a:rPr lang="en-US" sz="8800" dirty="0"/>
              <a:t>R</a:t>
            </a:r>
            <a:r>
              <a:rPr lang="lv-LV" sz="8800" dirty="0"/>
              <a:t>ŪDĪŠANA</a:t>
            </a:r>
            <a:endParaRPr lang="en-US" sz="8800" dirty="0"/>
          </a:p>
        </p:txBody>
      </p:sp>
      <p:pic>
        <p:nvPicPr>
          <p:cNvPr id="5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A53E7340-DAE1-4FA8-8EEA-948B0B3A5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40758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pic>
        <p:nvPicPr>
          <p:cNvPr id="39" name="Attēls 6" descr="Attēls, kurā ir logs&#10;&#10;Apraksts ģenerēts automātiski">
            <a:extLst>
              <a:ext uri="{FF2B5EF4-FFF2-40B4-BE49-F238E27FC236}">
                <a16:creationId xmlns:a16="http://schemas.microsoft.com/office/drawing/2014/main" id="{78EDD29A-5E82-4B4E-BE18-D9D7F1BD2E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013" y="2919167"/>
            <a:ext cx="4151702" cy="1878645"/>
          </a:xfrm>
          <a:prstGeom prst="rect">
            <a:avLst/>
          </a:prstGeom>
        </p:spPr>
      </p:pic>
      <p:pic>
        <p:nvPicPr>
          <p:cNvPr id="40" name="Satura vietturis 4" descr="Attēls, kurā ir zīmējums&#10;&#10;Apraksts ģenerēts automātiski">
            <a:extLst>
              <a:ext uri="{FF2B5EF4-FFF2-40B4-BE49-F238E27FC236}">
                <a16:creationId xmlns:a16="http://schemas.microsoft.com/office/drawing/2014/main" id="{38027F5C-7438-4797-BD7E-8A35247B7C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759" y="3085997"/>
            <a:ext cx="4151702" cy="1878645"/>
          </a:xfrm>
          <a:prstGeom prst="rect">
            <a:avLst/>
          </a:prstGeom>
        </p:spPr>
      </p:pic>
      <p:pic>
        <p:nvPicPr>
          <p:cNvPr id="43" name="Picture 42" descr="Saistīts attēls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412" y="839681"/>
            <a:ext cx="5251010" cy="2246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A53E7340-DAE1-4FA8-8EEA-948B0B3A5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2071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pic>
        <p:nvPicPr>
          <p:cNvPr id="3" name="Attēls 2" descr="Attēls, kurā ir iekštelpa, sēdēšana, galds, mazs&#10;&#10;Apraksts ģenerēts automātiski">
            <a:extLst>
              <a:ext uri="{FF2B5EF4-FFF2-40B4-BE49-F238E27FC236}">
                <a16:creationId xmlns:a16="http://schemas.microsoft.com/office/drawing/2014/main" id="{D70424FE-6DF1-432D-B323-6F0D95979A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26" y="366572"/>
            <a:ext cx="4891400" cy="3668550"/>
          </a:xfrm>
          <a:prstGeom prst="rect">
            <a:avLst/>
          </a:prstGeom>
        </p:spPr>
      </p:pic>
      <p:pic>
        <p:nvPicPr>
          <p:cNvPr id="4" name="Attēls 23">
            <a:extLst>
              <a:ext uri="{FF2B5EF4-FFF2-40B4-BE49-F238E27FC236}">
                <a16:creationId xmlns:a16="http://schemas.microsoft.com/office/drawing/2014/main" id="{FDF65D3F-68D9-4C6E-BFAA-B2B084962A5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993227" y="1163221"/>
            <a:ext cx="3348998" cy="4944513"/>
          </a:xfrm>
          <a:prstGeom prst="rect">
            <a:avLst/>
          </a:prstGeom>
        </p:spPr>
      </p:pic>
      <p:pic>
        <p:nvPicPr>
          <p:cNvPr id="5" name="Attēls 4">
            <a:extLst>
              <a:ext uri="{FF2B5EF4-FFF2-40B4-BE49-F238E27FC236}">
                <a16:creationId xmlns:a16="http://schemas.microsoft.com/office/drawing/2014/main" id="{07318855-8C17-46CA-AD13-9E0217BDC4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5653" y="3293922"/>
            <a:ext cx="3467574" cy="30624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CF851C-3A9F-4C40-BC3C-4A699048CAF2}"/>
              </a:ext>
            </a:extLst>
          </p:cNvPr>
          <p:cNvSpPr txBox="1"/>
          <p:nvPr/>
        </p:nvSpPr>
        <p:spPr>
          <a:xfrm>
            <a:off x="8597488" y="637375"/>
            <a:ext cx="44653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Rofin</a:t>
            </a:r>
            <a:r>
              <a:rPr lang="lv-LV" sz="2400" dirty="0">
                <a:latin typeface="Calibri" panose="020F0502020204030204" pitchFamily="34" charset="0"/>
                <a:cs typeface="Calibri" panose="020F0502020204030204" pitchFamily="34" charset="0"/>
              </a:rPr>
              <a:t> DF 025</a:t>
            </a:r>
          </a:p>
          <a:p>
            <a:endParaRPr lang="lv-LV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aisnstūris 3">
            <a:extLst>
              <a:ext uri="{FF2B5EF4-FFF2-40B4-BE49-F238E27FC236}">
                <a16:creationId xmlns:a16="http://schemas.microsoft.com/office/drawing/2014/main" id="{FAC7A47C-1752-4CCB-BB0F-059D5D70F8DA}"/>
              </a:ext>
            </a:extLst>
          </p:cNvPr>
          <p:cNvSpPr/>
          <p:nvPr/>
        </p:nvSpPr>
        <p:spPr>
          <a:xfrm>
            <a:off x="1636626" y="4175620"/>
            <a:ext cx="18918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sz="2400" dirty="0">
                <a:latin typeface="Calibri" panose="020F0502020204030204" pitchFamily="34" charset="0"/>
                <a:cs typeface="Calibri" panose="020F0502020204030204" pitchFamily="34" charset="0"/>
              </a:rPr>
              <a:t>LDM </a:t>
            </a:r>
            <a:r>
              <a:rPr lang="lv-LV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laserline</a:t>
            </a:r>
            <a:endParaRPr lang="lv-LV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A53E7340-DAE1-4FA8-8EEA-948B0B3A5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76313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pic>
        <p:nvPicPr>
          <p:cNvPr id="4" name="Grafik 1">
            <a:extLst>
              <a:ext uri="{FF2B5EF4-FFF2-40B4-BE49-F238E27FC236}">
                <a16:creationId xmlns:a16="http://schemas.microsoft.com/office/drawing/2014/main" id="{AA23BB55-E277-42B2-89E0-01B4A150DE00}"/>
              </a:ext>
            </a:extLst>
          </p:cNvPr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661" b="25410"/>
          <a:stretch/>
        </p:blipFill>
        <p:spPr bwMode="auto">
          <a:xfrm>
            <a:off x="130019" y="4551954"/>
            <a:ext cx="6057761" cy="18043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A53E7340-DAE1-4FA8-8EEA-948B0B3A5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videoplayback">
            <a:hlinkClick r:id="" action="ppaction://media"/>
            <a:extLst>
              <a:ext uri="{FF2B5EF4-FFF2-40B4-BE49-F238E27FC236}">
                <a16:creationId xmlns:a16="http://schemas.microsoft.com/office/drawing/2014/main" id="{E67D135C-46F7-4D66-8E5D-211298FE20A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781" end="280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08238" y="85233"/>
            <a:ext cx="6608064" cy="495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42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pic>
        <p:nvPicPr>
          <p:cNvPr id="3" name="Satura vietturis 7">
            <a:extLst>
              <a:ext uri="{FF2B5EF4-FFF2-40B4-BE49-F238E27FC236}">
                <a16:creationId xmlns:a16="http://schemas.microsoft.com/office/drawing/2014/main" id="{B71571BD-620A-48F4-8FF7-366866648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5174" y="1365801"/>
            <a:ext cx="7698121" cy="4896551"/>
          </a:xfrm>
          <a:prstGeom prst="rect">
            <a:avLst/>
          </a:prstGeom>
        </p:spPr>
      </p:pic>
      <p:sp>
        <p:nvSpPr>
          <p:cNvPr id="4" name="Virsraksts 1">
            <a:extLst>
              <a:ext uri="{FF2B5EF4-FFF2-40B4-BE49-F238E27FC236}">
                <a16:creationId xmlns:a16="http://schemas.microsoft.com/office/drawing/2014/main" id="{1B5473F6-B754-412C-BC10-64F4406931CC}"/>
              </a:ext>
            </a:extLst>
          </p:cNvPr>
          <p:cNvSpPr txBox="1">
            <a:spLocks/>
          </p:cNvSpPr>
          <p:nvPr/>
        </p:nvSpPr>
        <p:spPr>
          <a:xfrm>
            <a:off x="1548705" y="1"/>
            <a:ext cx="10286980" cy="146819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dirty="0"/>
              <a:t>Parauga cietība atkarībā no rūdīšanas dziļuma</a:t>
            </a:r>
          </a:p>
        </p:txBody>
      </p:sp>
      <p:pic>
        <p:nvPicPr>
          <p:cNvPr id="5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A53E7340-DAE1-4FA8-8EEA-948B0B3A5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8259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pic>
        <p:nvPicPr>
          <p:cNvPr id="3" name="Attēls 2" descr="Attēls, kurā ir sēdēšana, čemodāns, bagāža, melns&#10;&#10;Apraksts ģenerēts automātiski">
            <a:extLst>
              <a:ext uri="{FF2B5EF4-FFF2-40B4-BE49-F238E27FC236}">
                <a16:creationId xmlns:a16="http://schemas.microsoft.com/office/drawing/2014/main" id="{3DA1155E-6EB9-4E53-9BE8-940BC5D002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88174" y="2755595"/>
            <a:ext cx="4222240" cy="3166680"/>
          </a:xfrm>
          <a:prstGeom prst="rect">
            <a:avLst/>
          </a:prstGeom>
        </p:spPr>
      </p:pic>
      <p:pic>
        <p:nvPicPr>
          <p:cNvPr id="4" name="Attēls 3">
            <a:extLst>
              <a:ext uri="{FF2B5EF4-FFF2-40B4-BE49-F238E27FC236}">
                <a16:creationId xmlns:a16="http://schemas.microsoft.com/office/drawing/2014/main" id="{900F8C59-00E0-490E-99A6-E0C52F825B8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439" y="133347"/>
            <a:ext cx="3688081" cy="3233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ttēls 4">
            <a:extLst>
              <a:ext uri="{FF2B5EF4-FFF2-40B4-BE49-F238E27FC236}">
                <a16:creationId xmlns:a16="http://schemas.microsoft.com/office/drawing/2014/main" id="{4830D503-286E-4CBB-9863-7C35CB67960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608" y="195267"/>
            <a:ext cx="3688081" cy="323373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Taisns bultveida savienotājs 5">
            <a:extLst>
              <a:ext uri="{FF2B5EF4-FFF2-40B4-BE49-F238E27FC236}">
                <a16:creationId xmlns:a16="http://schemas.microsoft.com/office/drawing/2014/main" id="{C39D0BF4-A821-4E3E-A304-A23CFF0F5557}"/>
              </a:ext>
            </a:extLst>
          </p:cNvPr>
          <p:cNvCxnSpPr>
            <a:cxnSpLocks/>
          </p:cNvCxnSpPr>
          <p:nvPr/>
        </p:nvCxnSpPr>
        <p:spPr>
          <a:xfrm flipV="1">
            <a:off x="3002439" y="2566011"/>
            <a:ext cx="3688081" cy="1"/>
          </a:xfrm>
          <a:prstGeom prst="straightConnector1">
            <a:avLst/>
          </a:prstGeom>
          <a:ln w="95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Taisns bultveida savienotājs 7">
            <a:extLst>
              <a:ext uri="{FF2B5EF4-FFF2-40B4-BE49-F238E27FC236}">
                <a16:creationId xmlns:a16="http://schemas.microsoft.com/office/drawing/2014/main" id="{680BABF9-6C75-4F47-8A9B-009F58F23D43}"/>
              </a:ext>
            </a:extLst>
          </p:cNvPr>
          <p:cNvCxnSpPr>
            <a:cxnSpLocks/>
          </p:cNvCxnSpPr>
          <p:nvPr/>
        </p:nvCxnSpPr>
        <p:spPr>
          <a:xfrm flipV="1">
            <a:off x="7019607" y="638650"/>
            <a:ext cx="3688081" cy="2"/>
          </a:xfrm>
          <a:prstGeom prst="straightConnector1">
            <a:avLst/>
          </a:prstGeom>
          <a:ln w="95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lodziņš 2">
            <a:extLst>
              <a:ext uri="{FF2B5EF4-FFF2-40B4-BE49-F238E27FC236}">
                <a16:creationId xmlns:a16="http://schemas.microsoft.com/office/drawing/2014/main" id="{AC4D966F-9DE6-4985-8E6C-721AEEC76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9905" y="2191642"/>
            <a:ext cx="988695" cy="407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v-LV" sz="20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258um</a:t>
            </a:r>
            <a:endParaRPr lang="lv-LV" sz="14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kstlodziņš 2">
            <a:extLst>
              <a:ext uri="{FF2B5EF4-FFF2-40B4-BE49-F238E27FC236}">
                <a16:creationId xmlns:a16="http://schemas.microsoft.com/office/drawing/2014/main" id="{C96871E4-A54E-4075-AA19-3D5BD2EC4A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1840" y="287475"/>
            <a:ext cx="988695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v-LV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258um</a:t>
            </a:r>
            <a:endParaRPr lang="lv-LV" sz="14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Attēls 11">
            <a:extLst>
              <a:ext uri="{FF2B5EF4-FFF2-40B4-BE49-F238E27FC236}">
                <a16:creationId xmlns:a16="http://schemas.microsoft.com/office/drawing/2014/main" id="{B3B99C20-9CBD-48A7-AABD-DFBB5902409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060" y="2850601"/>
            <a:ext cx="3464243" cy="350901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aisnstūris 14">
            <a:extLst>
              <a:ext uri="{FF2B5EF4-FFF2-40B4-BE49-F238E27FC236}">
                <a16:creationId xmlns:a16="http://schemas.microsoft.com/office/drawing/2014/main" id="{1E1966BB-FE6F-494C-8FD9-7BAF05E012F8}"/>
              </a:ext>
            </a:extLst>
          </p:cNvPr>
          <p:cNvSpPr/>
          <p:nvPr/>
        </p:nvSpPr>
        <p:spPr>
          <a:xfrm>
            <a:off x="8232142" y="2148840"/>
            <a:ext cx="1384298" cy="128011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lv-LV"/>
          </a:p>
        </p:txBody>
      </p:sp>
      <p:cxnSp>
        <p:nvCxnSpPr>
          <p:cNvPr id="12" name="Savienotājs: liekts 15">
            <a:extLst>
              <a:ext uri="{FF2B5EF4-FFF2-40B4-BE49-F238E27FC236}">
                <a16:creationId xmlns:a16="http://schemas.microsoft.com/office/drawing/2014/main" id="{E9B0523F-7238-4E48-B8FA-294CE43AE4B5}"/>
              </a:ext>
            </a:extLst>
          </p:cNvPr>
          <p:cNvCxnSpPr>
            <a:cxnSpLocks/>
            <a:endCxn id="10" idx="3"/>
          </p:cNvCxnSpPr>
          <p:nvPr/>
        </p:nvCxnSpPr>
        <p:spPr>
          <a:xfrm rot="5400000">
            <a:off x="7792721" y="3066182"/>
            <a:ext cx="1754508" cy="1323343"/>
          </a:xfrm>
          <a:prstGeom prst="curved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Taisns bultveida savienotājs 19">
            <a:extLst>
              <a:ext uri="{FF2B5EF4-FFF2-40B4-BE49-F238E27FC236}">
                <a16:creationId xmlns:a16="http://schemas.microsoft.com/office/drawing/2014/main" id="{1B30C6E4-5B61-44D6-8215-B43A216091BE}"/>
              </a:ext>
            </a:extLst>
          </p:cNvPr>
          <p:cNvCxnSpPr>
            <a:cxnSpLocks/>
          </p:cNvCxnSpPr>
          <p:nvPr/>
        </p:nvCxnSpPr>
        <p:spPr>
          <a:xfrm>
            <a:off x="4544060" y="5715633"/>
            <a:ext cx="3464243" cy="0"/>
          </a:xfrm>
          <a:prstGeom prst="straightConnector1">
            <a:avLst/>
          </a:prstGeom>
          <a:ln w="95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kstlodziņš 2">
            <a:extLst>
              <a:ext uri="{FF2B5EF4-FFF2-40B4-BE49-F238E27FC236}">
                <a16:creationId xmlns:a16="http://schemas.microsoft.com/office/drawing/2014/main" id="{D41CE8BB-8101-4F48-9BA4-C4D6D19FD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1065" y="5336150"/>
            <a:ext cx="988695" cy="407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v-LV" sz="20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128um</a:t>
            </a:r>
            <a:endParaRPr lang="lv-LV" sz="14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A53E7340-DAE1-4FA8-8EEA-948B0B3A5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6600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pic>
        <p:nvPicPr>
          <p:cNvPr id="3" name="Satura vietturis 3">
            <a:extLst>
              <a:ext uri="{FF2B5EF4-FFF2-40B4-BE49-F238E27FC236}">
                <a16:creationId xmlns:a16="http://schemas.microsoft.com/office/drawing/2014/main" id="{FF21D7C1-2A61-4C3E-9CDB-55C8D6236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941" y="67911"/>
            <a:ext cx="4837794" cy="3092761"/>
          </a:xfrm>
          <a:prstGeom prst="rect">
            <a:avLst/>
          </a:prstGeom>
        </p:spPr>
      </p:pic>
      <p:pic>
        <p:nvPicPr>
          <p:cNvPr id="4" name="Attēls 5">
            <a:extLst>
              <a:ext uri="{FF2B5EF4-FFF2-40B4-BE49-F238E27FC236}">
                <a16:creationId xmlns:a16="http://schemas.microsoft.com/office/drawing/2014/main" id="{C00DDA59-0F30-4D95-86E3-AE961175B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6338" y="67911"/>
            <a:ext cx="4825640" cy="3092761"/>
          </a:xfrm>
          <a:prstGeom prst="rect">
            <a:avLst/>
          </a:prstGeom>
        </p:spPr>
      </p:pic>
      <p:pic>
        <p:nvPicPr>
          <p:cNvPr id="5" name="Attēls 7">
            <a:extLst>
              <a:ext uri="{FF2B5EF4-FFF2-40B4-BE49-F238E27FC236}">
                <a16:creationId xmlns:a16="http://schemas.microsoft.com/office/drawing/2014/main" id="{6B7236EC-8D92-4B99-B5E2-F7BB765CEB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941" y="3263589"/>
            <a:ext cx="4837794" cy="3092761"/>
          </a:xfrm>
          <a:prstGeom prst="rect">
            <a:avLst/>
          </a:prstGeom>
        </p:spPr>
      </p:pic>
      <p:pic>
        <p:nvPicPr>
          <p:cNvPr id="6" name="Attēls 1">
            <a:extLst>
              <a:ext uri="{FF2B5EF4-FFF2-40B4-BE49-F238E27FC236}">
                <a16:creationId xmlns:a16="http://schemas.microsoft.com/office/drawing/2014/main" id="{6AA5AEE7-599A-479E-8104-273B5B8D51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6339" y="3263589"/>
            <a:ext cx="4837794" cy="3092760"/>
          </a:xfrm>
          <a:prstGeom prst="rect">
            <a:avLst/>
          </a:prstGeom>
        </p:spPr>
      </p:pic>
      <p:pic>
        <p:nvPicPr>
          <p:cNvPr id="7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A53E7340-DAE1-4FA8-8EEA-948B0B3A5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69123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D0E120C3-E3D9-4E74-A346-8A2E7681651E}"/>
              </a:ext>
            </a:extLst>
          </p:cNvPr>
          <p:cNvSpPr txBox="1">
            <a:spLocks/>
          </p:cNvSpPr>
          <p:nvPr/>
        </p:nvSpPr>
        <p:spPr>
          <a:xfrm>
            <a:off x="2756079" y="415833"/>
            <a:ext cx="9790132" cy="22430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lv-LV" b="1">
                <a:latin typeface="Calibri" panose="020F0502020204030204" pitchFamily="34" charset="0"/>
                <a:cs typeface="Calibri" panose="020F0502020204030204" pitchFamily="34" charset="0"/>
              </a:rPr>
              <a:t>Tērauda C45 lārerrūdīšanas procesa rezultātam izvirzītās prasības:</a:t>
            </a:r>
            <a:endParaRPr lang="lv-LV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lv-LV">
                <a:latin typeface="Calibri" panose="020F0502020204030204" pitchFamily="34" charset="0"/>
                <a:cs typeface="Calibri" panose="020F0502020204030204" pitchFamily="34" charset="0"/>
              </a:rPr>
              <a:t>Rūdīšanas dziļums: 0,7 – 2,5 mm;</a:t>
            </a:r>
          </a:p>
          <a:p>
            <a:r>
              <a:rPr lang="lv-LV">
                <a:latin typeface="Calibri" panose="020F0502020204030204" pitchFamily="34" charset="0"/>
                <a:cs typeface="Calibri" panose="020F0502020204030204" pitchFamily="34" charset="0"/>
              </a:rPr>
              <a:t>Rūdītā apgabala virsmas cietība: 55- 61 HRC;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lv-LV" dirty="0"/>
          </a:p>
        </p:txBody>
      </p:sp>
      <p:graphicFrame>
        <p:nvGraphicFramePr>
          <p:cNvPr id="4" name="Tabula 3">
            <a:extLst>
              <a:ext uri="{FF2B5EF4-FFF2-40B4-BE49-F238E27FC236}">
                <a16:creationId xmlns:a16="http://schemas.microsoft.com/office/drawing/2014/main" id="{F5CC9143-811F-4693-BAAD-106BF88022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6973003"/>
              </p:ext>
            </p:extLst>
          </p:nvPr>
        </p:nvGraphicFramePr>
        <p:xfrm>
          <a:off x="3657002" y="3156021"/>
          <a:ext cx="4409465" cy="1249250"/>
        </p:xfrm>
        <a:graphic>
          <a:graphicData uri="http://schemas.openxmlformats.org/drawingml/2006/table">
            <a:tbl>
              <a:tblPr firstRow="1" firstCol="1" bandRow="1"/>
              <a:tblGrid>
                <a:gridCol w="1711691">
                  <a:extLst>
                    <a:ext uri="{9D8B030D-6E8A-4147-A177-3AD203B41FA5}">
                      <a16:colId xmlns:a16="http://schemas.microsoft.com/office/drawing/2014/main" val="1336854756"/>
                    </a:ext>
                  </a:extLst>
                </a:gridCol>
                <a:gridCol w="1105984">
                  <a:extLst>
                    <a:ext uri="{9D8B030D-6E8A-4147-A177-3AD203B41FA5}">
                      <a16:colId xmlns:a16="http://schemas.microsoft.com/office/drawing/2014/main" val="1682805404"/>
                    </a:ext>
                  </a:extLst>
                </a:gridCol>
                <a:gridCol w="1591790">
                  <a:extLst>
                    <a:ext uri="{9D8B030D-6E8A-4147-A177-3AD203B41FA5}">
                      <a16:colId xmlns:a16="http://schemas.microsoft.com/office/drawing/2014/main" val="1484104196"/>
                    </a:ext>
                  </a:extLst>
                </a:gridCol>
              </a:tblGrid>
              <a:tr h="7641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Eksperimenta kārtas numurs</a:t>
                      </a:r>
                      <a:endParaRPr lang="lv-LV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Virsmas cietība, HRC</a:t>
                      </a:r>
                      <a:endParaRPr lang="lv-LV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Rūdīšanas dziļums, mm</a:t>
                      </a:r>
                      <a:endParaRPr lang="lv-LV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0710084"/>
                  </a:ext>
                </a:extLst>
              </a:tr>
              <a:tr h="2425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16.</a:t>
                      </a:r>
                      <a:endParaRPr lang="lv-LV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60,6</a:t>
                      </a:r>
                      <a:endParaRPr lang="lv-LV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0,8</a:t>
                      </a:r>
                      <a:endParaRPr lang="lv-LV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8843235"/>
                  </a:ext>
                </a:extLst>
              </a:tr>
              <a:tr h="2425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26.</a:t>
                      </a:r>
                      <a:endParaRPr lang="lv-LV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61</a:t>
                      </a:r>
                      <a:endParaRPr lang="lv-LV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endParaRPr lang="lv-LV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3556900"/>
                  </a:ext>
                </a:extLst>
              </a:tr>
            </a:tbl>
          </a:graphicData>
        </a:graphic>
      </p:graphicFrame>
      <p:graphicFrame>
        <p:nvGraphicFramePr>
          <p:cNvPr id="5" name="Tabula 5">
            <a:extLst>
              <a:ext uri="{FF2B5EF4-FFF2-40B4-BE49-F238E27FC236}">
                <a16:creationId xmlns:a16="http://schemas.microsoft.com/office/drawing/2014/main" id="{F0D1AAA0-8B13-4A31-8D6A-590002A641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3975087"/>
              </p:ext>
            </p:extLst>
          </p:nvPr>
        </p:nvGraphicFramePr>
        <p:xfrm>
          <a:off x="3657002" y="4569958"/>
          <a:ext cx="6490952" cy="1576842"/>
        </p:xfrm>
        <a:graphic>
          <a:graphicData uri="http://schemas.openxmlformats.org/drawingml/2006/table">
            <a:tbl>
              <a:tblPr firstRow="1" firstCol="1" bandRow="1"/>
              <a:tblGrid>
                <a:gridCol w="1228265">
                  <a:extLst>
                    <a:ext uri="{9D8B030D-6E8A-4147-A177-3AD203B41FA5}">
                      <a16:colId xmlns:a16="http://schemas.microsoft.com/office/drawing/2014/main" val="650799906"/>
                    </a:ext>
                  </a:extLst>
                </a:gridCol>
                <a:gridCol w="760185">
                  <a:extLst>
                    <a:ext uri="{9D8B030D-6E8A-4147-A177-3AD203B41FA5}">
                      <a16:colId xmlns:a16="http://schemas.microsoft.com/office/drawing/2014/main" val="1852200837"/>
                    </a:ext>
                  </a:extLst>
                </a:gridCol>
                <a:gridCol w="1105333">
                  <a:extLst>
                    <a:ext uri="{9D8B030D-6E8A-4147-A177-3AD203B41FA5}">
                      <a16:colId xmlns:a16="http://schemas.microsoft.com/office/drawing/2014/main" val="1273288999"/>
                    </a:ext>
                  </a:extLst>
                </a:gridCol>
                <a:gridCol w="821588">
                  <a:extLst>
                    <a:ext uri="{9D8B030D-6E8A-4147-A177-3AD203B41FA5}">
                      <a16:colId xmlns:a16="http://schemas.microsoft.com/office/drawing/2014/main" val="2425472031"/>
                    </a:ext>
                  </a:extLst>
                </a:gridCol>
                <a:gridCol w="655718">
                  <a:extLst>
                    <a:ext uri="{9D8B030D-6E8A-4147-A177-3AD203B41FA5}">
                      <a16:colId xmlns:a16="http://schemas.microsoft.com/office/drawing/2014/main" val="209472877"/>
                    </a:ext>
                  </a:extLst>
                </a:gridCol>
                <a:gridCol w="769357">
                  <a:extLst>
                    <a:ext uri="{9D8B030D-6E8A-4147-A177-3AD203B41FA5}">
                      <a16:colId xmlns:a16="http://schemas.microsoft.com/office/drawing/2014/main" val="103733122"/>
                    </a:ext>
                  </a:extLst>
                </a:gridCol>
                <a:gridCol w="1150506">
                  <a:extLst>
                    <a:ext uri="{9D8B030D-6E8A-4147-A177-3AD203B41FA5}">
                      <a16:colId xmlns:a16="http://schemas.microsoft.com/office/drawing/2014/main" val="1741352571"/>
                    </a:ext>
                  </a:extLst>
                </a:gridCol>
              </a:tblGrid>
              <a:tr h="10563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Eksperimenta kārtas numurs</a:t>
                      </a:r>
                      <a:endParaRPr lang="lv-LV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Lāzera stara forma</a:t>
                      </a:r>
                      <a:endParaRPr lang="lv-LV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Lāzera stara ģeometrijas izmērs</a:t>
                      </a:r>
                      <a:endParaRPr lang="lv-LV" sz="2000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Fokusa attālums</a:t>
                      </a:r>
                      <a:endParaRPr lang="lv-LV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Jauda, W</a:t>
                      </a:r>
                      <a:endParaRPr lang="lv-LV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Jaudas blīvums, W/cm2</a:t>
                      </a:r>
                      <a:endParaRPr lang="lv-LV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Lāzera stara pārvietošanās ātrums, mm/s</a:t>
                      </a:r>
                      <a:endParaRPr lang="lv-LV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7375490"/>
                  </a:ext>
                </a:extLst>
              </a:tr>
              <a:tr h="2602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16.</a:t>
                      </a:r>
                      <a:endParaRPr lang="lv-LV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□</a:t>
                      </a:r>
                      <a:endParaRPr lang="lv-LV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7mm</a:t>
                      </a:r>
                      <a:endParaRPr lang="lv-LV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+ 25mm</a:t>
                      </a:r>
                      <a:endParaRPr lang="lv-LV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1500</a:t>
                      </a:r>
                      <a:endParaRPr lang="lv-LV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3900</a:t>
                      </a:r>
                      <a:endParaRPr lang="lv-LV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</a:t>
                      </a:r>
                      <a:endParaRPr lang="lv-LV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0810191"/>
                  </a:ext>
                </a:extLst>
              </a:tr>
              <a:tr h="2602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26.</a:t>
                      </a:r>
                      <a:endParaRPr lang="lv-LV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○</a:t>
                      </a:r>
                      <a:endParaRPr lang="lv-LV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ø 5mm</a:t>
                      </a:r>
                      <a:endParaRPr lang="lv-LV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+ 45mm</a:t>
                      </a:r>
                      <a:endParaRPr lang="lv-LV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900</a:t>
                      </a:r>
                      <a:endParaRPr lang="lv-LV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4586</a:t>
                      </a:r>
                      <a:endParaRPr lang="lv-LV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endParaRPr lang="lv-LV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080253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9DD49E5-3151-4B3C-AFA5-A4E274FD3DC6}"/>
              </a:ext>
            </a:extLst>
          </p:cNvPr>
          <p:cNvSpPr txBox="1"/>
          <p:nvPr/>
        </p:nvSpPr>
        <p:spPr>
          <a:xfrm>
            <a:off x="2756079" y="2428070"/>
            <a:ext cx="8889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>
                <a:latin typeface="Calibri" panose="020F0502020204030204" pitchFamily="34" charset="0"/>
                <a:cs typeface="Calibri" panose="020F0502020204030204" pitchFamily="34" charset="0"/>
              </a:rPr>
              <a:t>Sasniegtais rezultāts:</a:t>
            </a:r>
            <a:endParaRPr lang="lv-LV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A53E7340-DAE1-4FA8-8EEA-948B0B3A5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948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16E15E-EA4F-4F2E-BAC6-CBDF6741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6985DA9-E119-4BCE-8A82-9D43BB283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373857"/>
            <a:ext cx="12009120" cy="1325563"/>
          </a:xfrm>
        </p:spPr>
        <p:txBody>
          <a:bodyPr/>
          <a:lstStyle/>
          <a:p>
            <a:r>
              <a:rPr lang="lv-LV" b="1" dirty="0"/>
              <a:t>PREZENTĀCIJU SATURS 			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6D6BB6B-4217-4D99-AB0D-9E03352196A9}"/>
              </a:ext>
            </a:extLst>
          </p:cNvPr>
          <p:cNvSpPr txBox="1">
            <a:spLocks/>
          </p:cNvSpPr>
          <p:nvPr/>
        </p:nvSpPr>
        <p:spPr>
          <a:xfrm>
            <a:off x="990600" y="1638391"/>
            <a:ext cx="6529251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dirty="0" err="1"/>
              <a:t>Lāzermarķēšana</a:t>
            </a:r>
            <a:r>
              <a:rPr lang="lv-LV" dirty="0"/>
              <a:t>.</a:t>
            </a:r>
          </a:p>
          <a:p>
            <a:r>
              <a:rPr lang="lv-LV" dirty="0" err="1"/>
              <a:t>Lāzerurbšana</a:t>
            </a:r>
            <a:r>
              <a:rPr lang="lv-LV" dirty="0"/>
              <a:t>.</a:t>
            </a:r>
          </a:p>
          <a:p>
            <a:r>
              <a:rPr lang="lv-LV" dirty="0" err="1"/>
              <a:t>Lāzerapstrādes</a:t>
            </a:r>
            <a:r>
              <a:rPr lang="en-US" dirty="0"/>
              <a:t> </a:t>
            </a:r>
            <a:r>
              <a:rPr lang="lv-LV" dirty="0"/>
              <a:t>izmantošana</a:t>
            </a:r>
            <a:r>
              <a:rPr lang="en-US" dirty="0"/>
              <a:t> </a:t>
            </a:r>
            <a:r>
              <a:rPr lang="lv-LV" dirty="0"/>
              <a:t>pārtikā.</a:t>
            </a:r>
          </a:p>
          <a:p>
            <a:r>
              <a:rPr lang="lv-LV" dirty="0" err="1"/>
              <a:t>Lāzerrūdīšana</a:t>
            </a:r>
            <a:r>
              <a:rPr lang="lv-LV" dirty="0"/>
              <a:t>.</a:t>
            </a:r>
          </a:p>
          <a:p>
            <a:r>
              <a:rPr lang="lv-LV" dirty="0" err="1"/>
              <a:t>Lāzergriešana</a:t>
            </a:r>
            <a:r>
              <a:rPr lang="lv-LV" dirty="0"/>
              <a:t>.</a:t>
            </a:r>
          </a:p>
          <a:p>
            <a:r>
              <a:rPr lang="lv-LV" dirty="0" err="1"/>
              <a:t>Lāzermetināšana</a:t>
            </a:r>
            <a:r>
              <a:rPr lang="lv-LV" dirty="0"/>
              <a:t>.</a:t>
            </a:r>
          </a:p>
          <a:p>
            <a:r>
              <a:rPr lang="lv-LV" dirty="0"/>
              <a:t>Kabeļu </a:t>
            </a:r>
            <a:r>
              <a:rPr lang="lv-LV" dirty="0" err="1"/>
              <a:t>Lāzermarķēšana</a:t>
            </a:r>
            <a:r>
              <a:rPr lang="lv-LV" dirty="0"/>
              <a:t>.</a:t>
            </a:r>
          </a:p>
          <a:p>
            <a:r>
              <a:rPr lang="lv-LV" dirty="0"/>
              <a:t>Lāzertehnoloģijas tekstilapstrādē un dizainā.</a:t>
            </a:r>
          </a:p>
          <a:p>
            <a:r>
              <a:rPr lang="lv-LV" dirty="0"/>
              <a:t>IT risinājumi </a:t>
            </a:r>
            <a:r>
              <a:rPr lang="lv-LV" dirty="0" err="1"/>
              <a:t>lāzerapstrādes</a:t>
            </a:r>
            <a:r>
              <a:rPr lang="lv-LV" dirty="0"/>
              <a:t> jomā.</a:t>
            </a:r>
          </a:p>
          <a:p>
            <a:r>
              <a:rPr lang="lv-LV" dirty="0" err="1"/>
              <a:t>Lāzerdrošība</a:t>
            </a:r>
            <a:r>
              <a:rPr lang="en-US" dirty="0"/>
              <a:t>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D194E18-8FE1-49C8-B8E4-1E3A4B5BA02C}"/>
              </a:ext>
            </a:extLst>
          </p:cNvPr>
          <p:cNvCxnSpPr>
            <a:cxnSpLocks/>
          </p:cNvCxnSpPr>
          <p:nvPr/>
        </p:nvCxnSpPr>
        <p:spPr>
          <a:xfrm>
            <a:off x="261257" y="1330718"/>
            <a:ext cx="51206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1BA7DE6C-83B0-4447-8C8F-B736FADF0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6898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pic>
        <p:nvPicPr>
          <p:cNvPr id="3" name="Attēls 11">
            <a:extLst>
              <a:ext uri="{FF2B5EF4-FFF2-40B4-BE49-F238E27FC236}">
                <a16:creationId xmlns:a16="http://schemas.microsoft.com/office/drawing/2014/main" id="{F2F7CC5E-D830-4B5E-A806-ECF9B044C68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994" y="3325776"/>
            <a:ext cx="3840094" cy="3030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ttēls 9">
            <a:extLst>
              <a:ext uri="{FF2B5EF4-FFF2-40B4-BE49-F238E27FC236}">
                <a16:creationId xmlns:a16="http://schemas.microsoft.com/office/drawing/2014/main" id="{B184F557-BEE4-4462-AA6F-B2F5ED50CB7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830639" y="1537335"/>
            <a:ext cx="8207693" cy="1891665"/>
          </a:xfrm>
          <a:prstGeom prst="rect">
            <a:avLst/>
          </a:prstGeom>
        </p:spPr>
      </p:pic>
      <p:sp>
        <p:nvSpPr>
          <p:cNvPr id="5" name="Ovāls 10">
            <a:extLst>
              <a:ext uri="{FF2B5EF4-FFF2-40B4-BE49-F238E27FC236}">
                <a16:creationId xmlns:a16="http://schemas.microsoft.com/office/drawing/2014/main" id="{C277483B-A3DE-445C-9C2F-53A5715E3254}"/>
              </a:ext>
            </a:extLst>
          </p:cNvPr>
          <p:cNvSpPr/>
          <p:nvPr/>
        </p:nvSpPr>
        <p:spPr>
          <a:xfrm>
            <a:off x="6163625" y="2316482"/>
            <a:ext cx="2228850" cy="11125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lv-LV"/>
          </a:p>
        </p:txBody>
      </p:sp>
      <p:graphicFrame>
        <p:nvGraphicFramePr>
          <p:cNvPr id="6" name="Tabula 17">
            <a:extLst>
              <a:ext uri="{FF2B5EF4-FFF2-40B4-BE49-F238E27FC236}">
                <a16:creationId xmlns:a16="http://schemas.microsoft.com/office/drawing/2014/main" id="{915FD289-CEDD-47B0-ABA2-CBB6544010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0800154"/>
              </p:ext>
            </p:extLst>
          </p:nvPr>
        </p:nvGraphicFramePr>
        <p:xfrm>
          <a:off x="4273071" y="229067"/>
          <a:ext cx="7303168" cy="1149518"/>
        </p:xfrm>
        <a:graphic>
          <a:graphicData uri="http://schemas.openxmlformats.org/drawingml/2006/table">
            <a:tbl>
              <a:tblPr firstRow="1" firstCol="1" bandRow="1"/>
              <a:tblGrid>
                <a:gridCol w="658502">
                  <a:extLst>
                    <a:ext uri="{9D8B030D-6E8A-4147-A177-3AD203B41FA5}">
                      <a16:colId xmlns:a16="http://schemas.microsoft.com/office/drawing/2014/main" val="3261279387"/>
                    </a:ext>
                  </a:extLst>
                </a:gridCol>
                <a:gridCol w="658502">
                  <a:extLst>
                    <a:ext uri="{9D8B030D-6E8A-4147-A177-3AD203B41FA5}">
                      <a16:colId xmlns:a16="http://schemas.microsoft.com/office/drawing/2014/main" val="4216404314"/>
                    </a:ext>
                  </a:extLst>
                </a:gridCol>
                <a:gridCol w="668981">
                  <a:extLst>
                    <a:ext uri="{9D8B030D-6E8A-4147-A177-3AD203B41FA5}">
                      <a16:colId xmlns:a16="http://schemas.microsoft.com/office/drawing/2014/main" val="3621709539"/>
                    </a:ext>
                  </a:extLst>
                </a:gridCol>
                <a:gridCol w="664950">
                  <a:extLst>
                    <a:ext uri="{9D8B030D-6E8A-4147-A177-3AD203B41FA5}">
                      <a16:colId xmlns:a16="http://schemas.microsoft.com/office/drawing/2014/main" val="876845549"/>
                    </a:ext>
                  </a:extLst>
                </a:gridCol>
                <a:gridCol w="668981">
                  <a:extLst>
                    <a:ext uri="{9D8B030D-6E8A-4147-A177-3AD203B41FA5}">
                      <a16:colId xmlns:a16="http://schemas.microsoft.com/office/drawing/2014/main" val="3022214989"/>
                    </a:ext>
                  </a:extLst>
                </a:gridCol>
                <a:gridCol w="665756">
                  <a:extLst>
                    <a:ext uri="{9D8B030D-6E8A-4147-A177-3AD203B41FA5}">
                      <a16:colId xmlns:a16="http://schemas.microsoft.com/office/drawing/2014/main" val="821710043"/>
                    </a:ext>
                  </a:extLst>
                </a:gridCol>
                <a:gridCol w="659308">
                  <a:extLst>
                    <a:ext uri="{9D8B030D-6E8A-4147-A177-3AD203B41FA5}">
                      <a16:colId xmlns:a16="http://schemas.microsoft.com/office/drawing/2014/main" val="4180699668"/>
                    </a:ext>
                  </a:extLst>
                </a:gridCol>
                <a:gridCol w="659308">
                  <a:extLst>
                    <a:ext uri="{9D8B030D-6E8A-4147-A177-3AD203B41FA5}">
                      <a16:colId xmlns:a16="http://schemas.microsoft.com/office/drawing/2014/main" val="1001776467"/>
                    </a:ext>
                  </a:extLst>
                </a:gridCol>
                <a:gridCol w="669786">
                  <a:extLst>
                    <a:ext uri="{9D8B030D-6E8A-4147-A177-3AD203B41FA5}">
                      <a16:colId xmlns:a16="http://schemas.microsoft.com/office/drawing/2014/main" val="3227787726"/>
                    </a:ext>
                  </a:extLst>
                </a:gridCol>
                <a:gridCol w="659308">
                  <a:extLst>
                    <a:ext uri="{9D8B030D-6E8A-4147-A177-3AD203B41FA5}">
                      <a16:colId xmlns:a16="http://schemas.microsoft.com/office/drawing/2014/main" val="2395738591"/>
                    </a:ext>
                  </a:extLst>
                </a:gridCol>
                <a:gridCol w="669786">
                  <a:extLst>
                    <a:ext uri="{9D8B030D-6E8A-4147-A177-3AD203B41FA5}">
                      <a16:colId xmlns:a16="http://schemas.microsoft.com/office/drawing/2014/main" val="981682928"/>
                    </a:ext>
                  </a:extLst>
                </a:gridCol>
              </a:tblGrid>
              <a:tr h="5747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%C</a:t>
                      </a:r>
                      <a:endParaRPr lang="lv-L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%Si</a:t>
                      </a:r>
                      <a:endParaRPr lang="lv-LV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%P</a:t>
                      </a:r>
                      <a:endParaRPr lang="lv-LV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%Mn</a:t>
                      </a:r>
                      <a:endParaRPr lang="lv-LV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%S</a:t>
                      </a:r>
                      <a:endParaRPr lang="lv-L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%Mo</a:t>
                      </a:r>
                      <a:endParaRPr lang="lv-LV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%Cr</a:t>
                      </a:r>
                      <a:endParaRPr lang="lv-LV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%Ni</a:t>
                      </a:r>
                      <a:endParaRPr lang="lv-LV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%Al</a:t>
                      </a:r>
                      <a:endParaRPr lang="lv-LV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%Cu</a:t>
                      </a:r>
                      <a:endParaRPr lang="lv-LV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%Sn</a:t>
                      </a:r>
                      <a:endParaRPr lang="lv-LV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3913769"/>
                  </a:ext>
                </a:extLst>
              </a:tr>
              <a:tr h="5747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0.46</a:t>
                      </a:r>
                      <a:endParaRPr lang="lv-L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0.25</a:t>
                      </a:r>
                      <a:endParaRPr lang="lv-LV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0.014</a:t>
                      </a:r>
                      <a:endParaRPr lang="lv-LV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0.58</a:t>
                      </a:r>
                      <a:endParaRPr lang="lv-LV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0.026</a:t>
                      </a:r>
                      <a:endParaRPr lang="lv-LV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0.03</a:t>
                      </a:r>
                      <a:endParaRPr lang="lv-LV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0.15</a:t>
                      </a:r>
                      <a:endParaRPr lang="lv-LV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0.09</a:t>
                      </a:r>
                      <a:endParaRPr lang="lv-LV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0.025</a:t>
                      </a:r>
                      <a:endParaRPr lang="lv-LV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0.18</a:t>
                      </a:r>
                      <a:endParaRPr lang="lv-LV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0.014</a:t>
                      </a:r>
                      <a:endParaRPr lang="lv-L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759662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7A320AE-9F10-4E1C-A125-790E4D099970}"/>
              </a:ext>
            </a:extLst>
          </p:cNvPr>
          <p:cNvSpPr txBox="1"/>
          <p:nvPr/>
        </p:nvSpPr>
        <p:spPr>
          <a:xfrm>
            <a:off x="8107177" y="5128057"/>
            <a:ext cx="3822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dirty="0">
                <a:latin typeface="Calibri" panose="020F0502020204030204" pitchFamily="34" charset="0"/>
                <a:cs typeface="Calibri" panose="020F0502020204030204" pitchFamily="34" charset="0"/>
              </a:rPr>
              <a:t>Faktiskais: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000" dirty="0">
                <a:latin typeface="Calibri" panose="020F0502020204030204" pitchFamily="34" charset="0"/>
                <a:cs typeface="Calibri" panose="020F0502020204030204" pitchFamily="34" charset="0"/>
              </a:rPr>
              <a:t>~ 0,28 % 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000" dirty="0">
                <a:latin typeface="Calibri" panose="020F0502020204030204" pitchFamily="34" charset="0"/>
                <a:cs typeface="Calibri" panose="020F0502020204030204" pitchFamily="34" charset="0"/>
              </a:rPr>
              <a:t>17,5 HRC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93ABE7-9215-4A1F-BBAF-904022FAF5BF}"/>
              </a:ext>
            </a:extLst>
          </p:cNvPr>
          <p:cNvSpPr txBox="1"/>
          <p:nvPr/>
        </p:nvSpPr>
        <p:spPr>
          <a:xfrm>
            <a:off x="8107177" y="4006079"/>
            <a:ext cx="3822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dirty="0">
                <a:latin typeface="Calibri" panose="020F0502020204030204" pitchFamily="34" charset="0"/>
                <a:cs typeface="Calibri" panose="020F0502020204030204" pitchFamily="34" charset="0"/>
              </a:rPr>
              <a:t>Jābūt: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000" dirty="0">
                <a:latin typeface="Calibri" panose="020F0502020204030204" pitchFamily="34" charset="0"/>
                <a:cs typeface="Calibri" panose="020F0502020204030204" pitchFamily="34" charset="0"/>
              </a:rPr>
              <a:t>~ 0,46 % 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000" dirty="0">
                <a:latin typeface="Calibri" panose="020F0502020204030204" pitchFamily="34" charset="0"/>
                <a:cs typeface="Calibri" panose="020F0502020204030204" pitchFamily="34" charset="0"/>
              </a:rPr>
              <a:t>28 HRC</a:t>
            </a:r>
          </a:p>
        </p:txBody>
      </p:sp>
      <p:pic>
        <p:nvPicPr>
          <p:cNvPr id="9" name="Attēls 3" descr="Attēls, kurā ir iekštelpa, sēdēšana, galds, balts&#10;&#10;Apraksts ģenerēts automātiski">
            <a:extLst>
              <a:ext uri="{FF2B5EF4-FFF2-40B4-BE49-F238E27FC236}">
                <a16:creationId xmlns:a16="http://schemas.microsoft.com/office/drawing/2014/main" id="{36BABF47-F409-4218-B338-42C065CC23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96307" y="922816"/>
            <a:ext cx="5199800" cy="3899850"/>
          </a:xfrm>
          <a:prstGeom prst="rect">
            <a:avLst/>
          </a:prstGeom>
        </p:spPr>
      </p:pic>
      <p:pic>
        <p:nvPicPr>
          <p:cNvPr id="10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A53E7340-DAE1-4FA8-8EEA-948B0B3A5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087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pic>
        <p:nvPicPr>
          <p:cNvPr id="3" name="Attēls 6">
            <a:extLst>
              <a:ext uri="{FF2B5EF4-FFF2-40B4-BE49-F238E27FC236}">
                <a16:creationId xmlns:a16="http://schemas.microsoft.com/office/drawing/2014/main" id="{FDDF0D38-E60A-4EC1-AADB-56746BC6B6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15" y="2041453"/>
            <a:ext cx="3848298" cy="2775093"/>
          </a:xfrm>
          <a:prstGeom prst="rect">
            <a:avLst/>
          </a:prstGeom>
        </p:spPr>
      </p:pic>
      <p:pic>
        <p:nvPicPr>
          <p:cNvPr id="4" name="Attēls 8" descr="Attēls, kurā ir ekrānuzņē​​​mums&#10;&#10;Apraksts ģenerēts automātiski">
            <a:extLst>
              <a:ext uri="{FF2B5EF4-FFF2-40B4-BE49-F238E27FC236}">
                <a16:creationId xmlns:a16="http://schemas.microsoft.com/office/drawing/2014/main" id="{14142945-B27C-4533-9364-D387EBF9AD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154" y="5285971"/>
            <a:ext cx="3700933" cy="893559"/>
          </a:xfrm>
          <a:prstGeom prst="rect">
            <a:avLst/>
          </a:prstGeom>
        </p:spPr>
      </p:pic>
      <p:pic>
        <p:nvPicPr>
          <p:cNvPr id="5" name="Satura vietturis 12">
            <a:extLst>
              <a:ext uri="{FF2B5EF4-FFF2-40B4-BE49-F238E27FC236}">
                <a16:creationId xmlns:a16="http://schemas.microsoft.com/office/drawing/2014/main" id="{628EE192-0756-4600-8D19-DDC53D37DC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569" y="361285"/>
            <a:ext cx="7356211" cy="4849852"/>
          </a:xfrm>
          <a:prstGeom prst="rect">
            <a:avLst/>
          </a:prstGeom>
        </p:spPr>
      </p:pic>
      <p:pic>
        <p:nvPicPr>
          <p:cNvPr id="6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A53E7340-DAE1-4FA8-8EEA-948B0B3A5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2013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ājenes vietturis 1">
            <a:extLst>
              <a:ext uri="{FF2B5EF4-FFF2-40B4-BE49-F238E27FC236}">
                <a16:creationId xmlns:a16="http://schemas.microsoft.com/office/drawing/2014/main" id="{7A726BB6-B74A-4BB7-B9FB-115F46F7E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cxnSp>
        <p:nvCxnSpPr>
          <p:cNvPr id="3" name="Straight Connector 4">
            <a:extLst>
              <a:ext uri="{FF2B5EF4-FFF2-40B4-BE49-F238E27FC236}">
                <a16:creationId xmlns:a16="http://schemas.microsoft.com/office/drawing/2014/main" id="{3F887468-83D5-41BD-9DD0-B1F28863F0F8}"/>
              </a:ext>
            </a:extLst>
          </p:cNvPr>
          <p:cNvCxnSpPr>
            <a:cxnSpLocks/>
          </p:cNvCxnSpPr>
          <p:nvPr/>
        </p:nvCxnSpPr>
        <p:spPr>
          <a:xfrm flipV="1">
            <a:off x="2395188" y="3702867"/>
            <a:ext cx="7518361" cy="1444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9BBB25FE-3D78-4FDB-8844-AFCC9F0F4C94}"/>
              </a:ext>
            </a:extLst>
          </p:cNvPr>
          <p:cNvSpPr txBox="1">
            <a:spLocks/>
          </p:cNvSpPr>
          <p:nvPr/>
        </p:nvSpPr>
        <p:spPr>
          <a:xfrm>
            <a:off x="1552402" y="2267925"/>
            <a:ext cx="908719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8800" dirty="0"/>
              <a:t>LĀZERGRIEŠANA</a:t>
            </a:r>
            <a:endParaRPr lang="en-US" sz="8800" dirty="0"/>
          </a:p>
        </p:txBody>
      </p:sp>
      <p:pic>
        <p:nvPicPr>
          <p:cNvPr id="5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A53E7340-DAE1-4FA8-8EEA-948B0B3A5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37251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E3D7C5D-928C-41DF-890B-98D26DD0B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DC45E455-6F66-4F45-8113-319A0ECC7561}"/>
              </a:ext>
            </a:extLst>
          </p:cNvPr>
          <p:cNvSpPr>
            <a:spLocks noGrp="1"/>
          </p:cNvSpPr>
          <p:nvPr/>
        </p:nvSpPr>
        <p:spPr>
          <a:xfrm>
            <a:off x="1143000" y="1658143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/>
              <a:t>kompozītmateriālu ražošanas viens no dārgākajiem posmiem ir pēcapstrāde</a:t>
            </a:r>
          </a:p>
          <a:p>
            <a:r>
              <a:rPr lang="lv-LV"/>
              <a:t>Materiāli Ar lielu perspektīvu nākotnē</a:t>
            </a:r>
          </a:p>
          <a:p>
            <a:r>
              <a:rPr lang="lv-LV"/>
              <a:t>Lāzergriešanai ir liela nozīme kontūra griešanā un pēcapstrādē</a:t>
            </a:r>
          </a:p>
          <a:p>
            <a:r>
              <a:rPr lang="lv-LV"/>
              <a:t>Precīzu urbumu un sarežģītu kontūru veikšana</a:t>
            </a:r>
          </a:p>
          <a:p>
            <a:endParaRPr lang="lv-LV"/>
          </a:p>
          <a:p>
            <a:r>
              <a:rPr lang="lv-LV"/>
              <a:t>Darba mērķis:</a:t>
            </a:r>
          </a:p>
          <a:p>
            <a:pPr lvl="1"/>
            <a:r>
              <a:rPr lang="lv-LV"/>
              <a:t>Izstrādāt optimizētus parametrus kompozītmateriālu lāzergriešānā</a:t>
            </a:r>
          </a:p>
          <a:p>
            <a:endParaRPr lang="lv-LV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3C6FB9-C1B8-47A4-9E3C-179118557777}"/>
              </a:ext>
            </a:extLst>
          </p:cNvPr>
          <p:cNvSpPr/>
          <p:nvPr/>
        </p:nvSpPr>
        <p:spPr>
          <a:xfrm>
            <a:off x="1143000" y="501650"/>
            <a:ext cx="24556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sz="4400" b="1" dirty="0">
                <a:latin typeface="+mj-lt"/>
                <a:ea typeface="+mj-ea"/>
                <a:cs typeface="+mj-cs"/>
              </a:rPr>
              <a:t>Problēma:</a:t>
            </a:r>
            <a:endParaRPr lang="en-US" sz="4400" b="1" dirty="0">
              <a:latin typeface="+mj-lt"/>
              <a:ea typeface="+mj-ea"/>
              <a:cs typeface="+mj-cs"/>
            </a:endParaRPr>
          </a:p>
        </p:txBody>
      </p:sp>
      <p:cxnSp>
        <p:nvCxnSpPr>
          <p:cNvPr id="5" name="Straight Connector 27">
            <a:extLst>
              <a:ext uri="{FF2B5EF4-FFF2-40B4-BE49-F238E27FC236}">
                <a16:creationId xmlns:a16="http://schemas.microsoft.com/office/drawing/2014/main" id="{A61587B2-2D8B-42AB-A8E3-C9C1DEB13895}"/>
              </a:ext>
            </a:extLst>
          </p:cNvPr>
          <p:cNvCxnSpPr>
            <a:cxnSpLocks/>
          </p:cNvCxnSpPr>
          <p:nvPr/>
        </p:nvCxnSpPr>
        <p:spPr>
          <a:xfrm>
            <a:off x="1210021" y="1271091"/>
            <a:ext cx="229082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1335F5E4-6EE7-416A-8B44-CE111E276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84265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468596C-186A-4CE5-8F9D-6785A129F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sp>
        <p:nvSpPr>
          <p:cNvPr id="3" name="Virsraksts 1">
            <a:extLst>
              <a:ext uri="{FF2B5EF4-FFF2-40B4-BE49-F238E27FC236}">
                <a16:creationId xmlns:a16="http://schemas.microsoft.com/office/drawing/2014/main" id="{0F65EFFB-3081-44AB-A09B-A671A57800D7}"/>
              </a:ext>
            </a:extLst>
          </p:cNvPr>
          <p:cNvSpPr>
            <a:spLocks noGrp="1"/>
          </p:cNvSpPr>
          <p:nvPr/>
        </p:nvSpPr>
        <p:spPr>
          <a:xfrm>
            <a:off x="1219210" y="519764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dirty="0"/>
              <a:t>Uzdevumi</a:t>
            </a:r>
          </a:p>
        </p:txBody>
      </p:sp>
      <p:sp>
        <p:nvSpPr>
          <p:cNvPr id="4" name="Satura vietturis 2">
            <a:extLst>
              <a:ext uri="{FF2B5EF4-FFF2-40B4-BE49-F238E27FC236}">
                <a16:creationId xmlns:a16="http://schemas.microsoft.com/office/drawing/2014/main" id="{28678C98-BB31-4220-BFB1-2F603EBCDF77}"/>
              </a:ext>
            </a:extLst>
          </p:cNvPr>
          <p:cNvSpPr>
            <a:spLocks noGrp="1"/>
          </p:cNvSpPr>
          <p:nvPr/>
        </p:nvSpPr>
        <p:spPr>
          <a:xfrm>
            <a:off x="1066793" y="1878913"/>
            <a:ext cx="9905999" cy="4459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base" hangingPunct="0"/>
            <a:r>
              <a:rPr lang="lv-LV" dirty="0"/>
              <a:t>izpētīt un aprakstīt ar doto tēmu saistītu zinātnisko literatūru;</a:t>
            </a:r>
          </a:p>
          <a:p>
            <a:pPr lvl="0" fontAlgn="base" hangingPunct="0"/>
            <a:r>
              <a:rPr lang="lv-LV" dirty="0"/>
              <a:t>izvēlēties eksperimentiem nepieciešamo aprīkojumu, sagatavot materiālus, izstrādāt eksperimentālo pētījumu veikšanas metodiku un eksperimentu plānu;</a:t>
            </a:r>
          </a:p>
          <a:p>
            <a:pPr lvl="0" fontAlgn="base" hangingPunct="0"/>
            <a:r>
              <a:rPr lang="lv-LV" dirty="0"/>
              <a:t>veikt eksperimentālos pētījumus un iegūto rezultātu analīzi un salīdzināt ar teorētisko modeli;</a:t>
            </a:r>
          </a:p>
          <a:p>
            <a:pPr lvl="0" fontAlgn="base" hangingPunct="0"/>
            <a:r>
              <a:rPr lang="lv-LV" dirty="0"/>
              <a:t>izstrādāt priekšlikumus ar oglekļa šķiedru pastiprinātu kompozītmateriālu </a:t>
            </a:r>
            <a:r>
              <a:rPr lang="lv-LV" dirty="0" err="1"/>
              <a:t>lāzergriešanas</a:t>
            </a:r>
            <a:r>
              <a:rPr lang="lv-LV" dirty="0"/>
              <a:t> procesa optimizācijai.</a:t>
            </a:r>
          </a:p>
        </p:txBody>
      </p:sp>
      <p:pic>
        <p:nvPicPr>
          <p:cNvPr id="5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37AC784F-A38F-4FD3-B754-1D79BDF60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9998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251DA38-08DF-4EEA-8C55-44F284AE3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sp>
        <p:nvSpPr>
          <p:cNvPr id="3" name="Virsraksts 1">
            <a:extLst>
              <a:ext uri="{FF2B5EF4-FFF2-40B4-BE49-F238E27FC236}">
                <a16:creationId xmlns:a16="http://schemas.microsoft.com/office/drawing/2014/main" id="{3AE84EE9-11B0-4AA5-8EC1-CD7408743772}"/>
              </a:ext>
            </a:extLst>
          </p:cNvPr>
          <p:cNvSpPr>
            <a:spLocks noGrp="1"/>
          </p:cNvSpPr>
          <p:nvPr/>
        </p:nvSpPr>
        <p:spPr>
          <a:xfrm>
            <a:off x="1143001" y="84265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lv-LV"/>
          </a:p>
        </p:txBody>
      </p:sp>
      <p:sp>
        <p:nvSpPr>
          <p:cNvPr id="4" name="Satura vietturis 2">
            <a:extLst>
              <a:ext uri="{FF2B5EF4-FFF2-40B4-BE49-F238E27FC236}">
                <a16:creationId xmlns:a16="http://schemas.microsoft.com/office/drawing/2014/main" id="{E50DCB4E-8317-4230-8D7C-379F4363ABB9}"/>
              </a:ext>
            </a:extLst>
          </p:cNvPr>
          <p:cNvSpPr>
            <a:spLocks noGrp="1"/>
          </p:cNvSpPr>
          <p:nvPr/>
        </p:nvSpPr>
        <p:spPr>
          <a:xfrm>
            <a:off x="1143000" y="247362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dirty="0"/>
              <a:t>Ar šķiedru pastiprināti polimēru kompozīti</a:t>
            </a:r>
          </a:p>
          <a:p>
            <a:r>
              <a:rPr lang="lv-LV" dirty="0" err="1"/>
              <a:t>Lāzergriešanas</a:t>
            </a:r>
            <a:r>
              <a:rPr lang="lv-LV" dirty="0"/>
              <a:t> process</a:t>
            </a:r>
          </a:p>
          <a:p>
            <a:r>
              <a:rPr lang="lv-LV" dirty="0"/>
              <a:t>Sublimācijas </a:t>
            </a:r>
            <a:r>
              <a:rPr lang="lv-LV" dirty="0" err="1"/>
              <a:t>lāzergriešana</a:t>
            </a:r>
            <a:r>
              <a:rPr lang="lv-LV" dirty="0"/>
              <a:t> kompozītmateriālos</a:t>
            </a:r>
          </a:p>
          <a:p>
            <a:r>
              <a:rPr lang="lv-LV" dirty="0" err="1"/>
              <a:t>Lāzergriešana</a:t>
            </a:r>
            <a:r>
              <a:rPr lang="lv-LV" dirty="0"/>
              <a:t> kompozītmateriālos (griezuma kvalitāte)</a:t>
            </a:r>
          </a:p>
          <a:p>
            <a:r>
              <a:rPr lang="lv-LV" dirty="0" err="1"/>
              <a:t>Lāzergriešanas</a:t>
            </a:r>
            <a:r>
              <a:rPr lang="lv-LV" dirty="0"/>
              <a:t> sistēmas un kvalitāti nosakošo mērierīču apskats</a:t>
            </a:r>
          </a:p>
        </p:txBody>
      </p:sp>
      <p:pic>
        <p:nvPicPr>
          <p:cNvPr id="5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51B939FC-CDF2-4E7F-8A7A-4453067A6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46821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atura vietturis 3">
            <a:extLst>
              <a:ext uri="{FF2B5EF4-FFF2-40B4-BE49-F238E27FC236}">
                <a16:creationId xmlns:a16="http://schemas.microsoft.com/office/drawing/2014/main" id="{3C3D470F-2A3B-4185-BC4D-6CA6E6EA46C2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75" b="1071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76E2EF1-A5EF-4A76-B2FE-1DEBE7CA7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lv-LV">
                <a:solidFill>
                  <a:srgbClr val="FFFFFF"/>
                </a:solidFill>
              </a:rPr>
              <a:t>Rēzeknes Tehnoloģiju akadēmija 24.01.2020.</a:t>
            </a:r>
          </a:p>
        </p:txBody>
      </p:sp>
      <p:pic>
        <p:nvPicPr>
          <p:cNvPr id="5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2AF9C57B-9AEE-411C-AB97-86F325A84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20182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atura vietturis 3" descr="Attēls, kurā ir koks, sniegs, pārsegts, stāv&#10;&#10;Apraksts ģenerēts automātiski">
            <a:extLst>
              <a:ext uri="{FF2B5EF4-FFF2-40B4-BE49-F238E27FC236}">
                <a16:creationId xmlns:a16="http://schemas.microsoft.com/office/drawing/2014/main" id="{523FA31A-8E48-4599-BDEB-CF08D199C982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46" b="2960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879DE81-867C-49FA-87EF-832412FF1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lv-LV">
                <a:solidFill>
                  <a:srgbClr val="FFFFFF"/>
                </a:solidFill>
              </a:rPr>
              <a:t>Rēzeknes Tehnoloģiju akadēmija 24.01.2020.</a:t>
            </a:r>
          </a:p>
        </p:txBody>
      </p:sp>
      <p:pic>
        <p:nvPicPr>
          <p:cNvPr id="4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D93C4879-B0CF-471D-9EEE-083349837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9989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atura vietturis 3" descr="Attēls, kurā ir ārtelpa, mežs, koks, melns&#10;&#10;Apraksts ģenerēts automātiski">
            <a:extLst>
              <a:ext uri="{FF2B5EF4-FFF2-40B4-BE49-F238E27FC236}">
                <a16:creationId xmlns:a16="http://schemas.microsoft.com/office/drawing/2014/main" id="{EB6658C5-60BF-4464-977A-6BDC924116A6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95" b="2165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0535838-770E-41C9-A3BE-34E3B7210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lv-LV">
                <a:solidFill>
                  <a:srgbClr val="FFFFFF"/>
                </a:solidFill>
              </a:rPr>
              <a:t>Rēzeknes Tehnoloģiju akadēmija 24.01.2020.</a:t>
            </a:r>
          </a:p>
        </p:txBody>
      </p:sp>
      <p:pic>
        <p:nvPicPr>
          <p:cNvPr id="4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C98F317C-8ADA-472D-B43C-4DDE7646B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6911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6E26D54-55E7-427A-A24F-C58813EF5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graphicFrame>
        <p:nvGraphicFramePr>
          <p:cNvPr id="3" name="Satura vietturis 3">
            <a:extLst>
              <a:ext uri="{FF2B5EF4-FFF2-40B4-BE49-F238E27FC236}">
                <a16:creationId xmlns:a16="http://schemas.microsoft.com/office/drawing/2014/main" id="{3A631B9D-0F18-4298-B934-3D8D25F96713}"/>
              </a:ext>
            </a:extLst>
          </p:cNvPr>
          <p:cNvGraphicFramePr>
            <a:graphicFrameLocks noGrp="1"/>
          </p:cNvGraphicFramePr>
          <p:nvPr/>
        </p:nvGraphicFramePr>
        <p:xfrm>
          <a:off x="1143000" y="1616824"/>
          <a:ext cx="9906000" cy="3624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8329DC3C-9A92-4872-991A-129996AC0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884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FB13E-5A10-4C8F-87F4-400233688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382" y="2252413"/>
            <a:ext cx="10515600" cy="1325563"/>
          </a:xfrm>
        </p:spPr>
        <p:txBody>
          <a:bodyPr>
            <a:normAutofit/>
          </a:bodyPr>
          <a:lstStyle/>
          <a:p>
            <a:r>
              <a:rPr lang="lv-LV" sz="8800" dirty="0"/>
              <a:t>LĀZERMARĶĒŠANA</a:t>
            </a:r>
            <a:endParaRPr lang="en-US" sz="8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488D00-8EE5-4AA0-9F9E-AB5F3D911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8D23DAA-ABE6-4AFB-8E62-F097597C2736}"/>
              </a:ext>
            </a:extLst>
          </p:cNvPr>
          <p:cNvCxnSpPr>
            <a:cxnSpLocks/>
          </p:cNvCxnSpPr>
          <p:nvPr/>
        </p:nvCxnSpPr>
        <p:spPr>
          <a:xfrm>
            <a:off x="1358537" y="3577976"/>
            <a:ext cx="883049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49BFA3D2-BF1E-47B8-828C-2E872FC7A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44544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7EB292B-373E-4B49-B70B-DF203D2F3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pic>
        <p:nvPicPr>
          <p:cNvPr id="3" name="Picture 2" descr="Contour Plot of Griezuma platums, (mm) vs 2 lears; v (mm/s)">
            <a:extLst>
              <a:ext uri="{FF2B5EF4-FFF2-40B4-BE49-F238E27FC236}">
                <a16:creationId xmlns:a16="http://schemas.microsoft.com/office/drawing/2014/main" id="{BBD8303E-DA3D-4898-8122-7445454D113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809" y="1388993"/>
            <a:ext cx="6112382" cy="4080014"/>
          </a:xfrm>
          <a:prstGeom prst="rect">
            <a:avLst/>
          </a:prstGeom>
        </p:spPr>
      </p:pic>
      <p:pic>
        <p:nvPicPr>
          <p:cNvPr id="4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64273DA1-7401-4C68-AA7A-8446022E3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2927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A9F62E2-A494-40C7-A3A7-71038C4A5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pic>
        <p:nvPicPr>
          <p:cNvPr id="3" name="Picture 2" descr="Contour Plot of Griezuma platums, (mm) vs 4 lears; v (mm/s)">
            <a:extLst>
              <a:ext uri="{FF2B5EF4-FFF2-40B4-BE49-F238E27FC236}">
                <a16:creationId xmlns:a16="http://schemas.microsoft.com/office/drawing/2014/main" id="{609D101A-C363-4B4A-9FFC-E93DF607236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809" y="1388993"/>
            <a:ext cx="6112382" cy="4080014"/>
          </a:xfrm>
          <a:prstGeom prst="rect">
            <a:avLst/>
          </a:prstGeom>
        </p:spPr>
      </p:pic>
      <p:pic>
        <p:nvPicPr>
          <p:cNvPr id="4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0CDC63E3-0892-44B0-8430-2FF5ACDBC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34739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4016C95-A93D-4110-80E3-4AC3A70E2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pic>
        <p:nvPicPr>
          <p:cNvPr id="3" name="Satura vietturis 3" descr="Attēls, kurā ir ārtelpa, koks, zāle, vecs&#10;&#10;Apraksts ģenerēts automātiski">
            <a:extLst>
              <a:ext uri="{FF2B5EF4-FFF2-40B4-BE49-F238E27FC236}">
                <a16:creationId xmlns:a16="http://schemas.microsoft.com/office/drawing/2014/main" id="{BB6E4F34-D473-43B6-99E9-5C6053959AD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351" y="1140351"/>
            <a:ext cx="4577297" cy="457729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051518F-1ECE-4D2F-8207-0F9C0D177D16}"/>
              </a:ext>
            </a:extLst>
          </p:cNvPr>
          <p:cNvSpPr/>
          <p:nvPr/>
        </p:nvSpPr>
        <p:spPr>
          <a:xfrm>
            <a:off x="620074" y="431465"/>
            <a:ext cx="226068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sz="4400" dirty="0"/>
              <a:t>Rezultāts</a:t>
            </a:r>
            <a:endParaRPr lang="en-US" sz="4400" dirty="0"/>
          </a:p>
        </p:txBody>
      </p:sp>
      <p:pic>
        <p:nvPicPr>
          <p:cNvPr id="5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432F8F5D-8320-477F-B808-417ED6CE7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9061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ājenes vietturis 1">
            <a:extLst>
              <a:ext uri="{FF2B5EF4-FFF2-40B4-BE49-F238E27FC236}">
                <a16:creationId xmlns:a16="http://schemas.microsoft.com/office/drawing/2014/main" id="{7A726BB6-B74A-4BB7-B9FB-115F46F7E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cxnSp>
        <p:nvCxnSpPr>
          <p:cNvPr id="3" name="Straight Connector 4">
            <a:extLst>
              <a:ext uri="{FF2B5EF4-FFF2-40B4-BE49-F238E27FC236}">
                <a16:creationId xmlns:a16="http://schemas.microsoft.com/office/drawing/2014/main" id="{3F887468-83D5-41BD-9DD0-B1F28863F0F8}"/>
              </a:ext>
            </a:extLst>
          </p:cNvPr>
          <p:cNvCxnSpPr>
            <a:cxnSpLocks/>
          </p:cNvCxnSpPr>
          <p:nvPr/>
        </p:nvCxnSpPr>
        <p:spPr>
          <a:xfrm>
            <a:off x="1661853" y="3717313"/>
            <a:ext cx="897774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9BBB25FE-3D78-4FDB-8844-AFCC9F0F4C94}"/>
              </a:ext>
            </a:extLst>
          </p:cNvPr>
          <p:cNvSpPr txBox="1">
            <a:spLocks/>
          </p:cNvSpPr>
          <p:nvPr/>
        </p:nvSpPr>
        <p:spPr>
          <a:xfrm>
            <a:off x="1552402" y="2267925"/>
            <a:ext cx="908719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8800" dirty="0"/>
              <a:t>LĀZERMETINĀŠANA</a:t>
            </a:r>
            <a:endParaRPr lang="en-US" sz="8800" dirty="0"/>
          </a:p>
        </p:txBody>
      </p:sp>
      <p:pic>
        <p:nvPicPr>
          <p:cNvPr id="5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A53E7340-DAE1-4FA8-8EEA-948B0B3A5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974651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ājenes vietturis 1">
            <a:extLst>
              <a:ext uri="{FF2B5EF4-FFF2-40B4-BE49-F238E27FC236}">
                <a16:creationId xmlns:a16="http://schemas.microsoft.com/office/drawing/2014/main" id="{CF628100-6238-4247-9163-30409C7CD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3E55BD-38E6-44D0-9404-C451ABF78215}"/>
              </a:ext>
            </a:extLst>
          </p:cNvPr>
          <p:cNvSpPr txBox="1">
            <a:spLocks noChangeArrowheads="1"/>
          </p:cNvSpPr>
          <p:nvPr/>
        </p:nvSpPr>
        <p:spPr>
          <a:xfrm>
            <a:off x="838009" y="1701539"/>
            <a:ext cx="8229024" cy="3221618"/>
          </a:xfrm>
          <a:prstGeom prst="rect">
            <a:avLst/>
          </a:prstGeom>
          <a:ln/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1729" indent="-293797">
              <a:buSzPct val="45000"/>
              <a:buFont typeface="Wingdings" panose="05000000000000000000" pitchFamily="2" charset="2"/>
              <a:buChar char="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/>
              <a:t>Lāzermetināšanā izmanto optiskās šķiedras lāzerus (Fiber laser), cietvielu lāzerus un gāzu lāzerus (CO2) </a:t>
            </a:r>
            <a:endParaRPr lang="en-US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9180DF-344E-4B6A-8A1D-1598799A0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521" y="3090087"/>
            <a:ext cx="3429000" cy="326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5503829-EC3D-40EA-B333-3F27BF09E99E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b="1" dirty="0"/>
              <a:t>LĀZERMETINĀŠANA</a:t>
            </a:r>
            <a:endParaRPr lang="en-GB" b="1" dirty="0"/>
          </a:p>
        </p:txBody>
      </p:sp>
      <p:cxnSp>
        <p:nvCxnSpPr>
          <p:cNvPr id="6" name="Straight Connector 27">
            <a:extLst>
              <a:ext uri="{FF2B5EF4-FFF2-40B4-BE49-F238E27FC236}">
                <a16:creationId xmlns:a16="http://schemas.microsoft.com/office/drawing/2014/main" id="{B67660CA-4D83-4590-9E9C-EF208CCAEF87}"/>
              </a:ext>
            </a:extLst>
          </p:cNvPr>
          <p:cNvCxnSpPr>
            <a:cxnSpLocks/>
          </p:cNvCxnSpPr>
          <p:nvPr/>
        </p:nvCxnSpPr>
        <p:spPr>
          <a:xfrm>
            <a:off x="922638" y="1363669"/>
            <a:ext cx="448894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4">
            <a:extLst>
              <a:ext uri="{FF2B5EF4-FFF2-40B4-BE49-F238E27FC236}">
                <a16:creationId xmlns:a16="http://schemas.microsoft.com/office/drawing/2014/main" id="{A9DA628F-4550-4DE4-9FA7-3B9215AAE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789" y="3658947"/>
            <a:ext cx="3591737" cy="2697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80E04279-D26C-40DA-92D5-AC84E4B06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521" y="4161560"/>
            <a:ext cx="2929268" cy="2194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8AD8D619-7E57-4A4D-925C-8A9B1FE4D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50694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ājenes vietturis 1">
            <a:extLst>
              <a:ext uri="{FF2B5EF4-FFF2-40B4-BE49-F238E27FC236}">
                <a16:creationId xmlns:a16="http://schemas.microsoft.com/office/drawing/2014/main" id="{BE079996-6FB5-430C-B720-DDB4868E1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dirty="0"/>
              <a:t>Rēzeknes Tehnoloģiju akadēmija 24.01.2020.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300E8E-2D17-4DAE-8C2E-85ABD6CF44C8}"/>
              </a:ext>
            </a:extLst>
          </p:cNvPr>
          <p:cNvSpPr txBox="1">
            <a:spLocks noChangeArrowheads="1"/>
          </p:cNvSpPr>
          <p:nvPr/>
        </p:nvSpPr>
        <p:spPr>
          <a:xfrm>
            <a:off x="922638" y="1690688"/>
            <a:ext cx="8229024" cy="4526396"/>
          </a:xfrm>
          <a:prstGeom prst="rect">
            <a:avLst/>
          </a:prstGeom>
          <a:ln/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1729" indent="-293797">
              <a:buSzPct val="45000"/>
              <a:buFont typeface="Wingdings" panose="05000000000000000000" pitchFamily="2" charset="2"/>
              <a:buChar char="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/>
              <a:t>Materiāli:</a:t>
            </a:r>
          </a:p>
          <a:p>
            <a:pPr marL="783458" lvl="1" indent="-293797">
              <a:buSzPct val="45000"/>
              <a:buFont typeface="Wingdings" panose="05000000000000000000" pitchFamily="2" charset="2"/>
              <a:buChar char="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 sz="2800"/>
              <a:t>Metāli:</a:t>
            </a:r>
          </a:p>
          <a:p>
            <a:pPr marL="1175187" lvl="2" indent="-260673">
              <a:buSzPct val="75000"/>
              <a:buFont typeface="Symbol" panose="05050102010706020507" pitchFamily="18" charset="2"/>
              <a:buChar char="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 sz="2800"/>
              <a:t>Alumīnijs</a:t>
            </a:r>
          </a:p>
          <a:p>
            <a:pPr marL="1175187" lvl="2" indent="-260673">
              <a:buSzPct val="75000"/>
              <a:buFont typeface="Symbol" panose="05050102010706020507" pitchFamily="18" charset="2"/>
              <a:buChar char="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 sz="2800"/>
              <a:t>Titāns</a:t>
            </a:r>
          </a:p>
          <a:p>
            <a:pPr marL="1175187" lvl="2" indent="-260673">
              <a:buSzPct val="75000"/>
              <a:buFont typeface="Symbol" panose="05050102010706020507" pitchFamily="18" charset="2"/>
              <a:buChar char="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 sz="2800"/>
              <a:t>Nerusējošais tērauds</a:t>
            </a:r>
          </a:p>
          <a:p>
            <a:pPr marL="1175187" lvl="2" indent="-260673">
              <a:buSzPct val="75000"/>
              <a:buFont typeface="Symbol" panose="05050102010706020507" pitchFamily="18" charset="2"/>
              <a:buChar char="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 sz="2800"/>
              <a:t>Oglekļa tēraudi</a:t>
            </a:r>
          </a:p>
          <a:p>
            <a:pPr marL="1175187" lvl="2" indent="-260673">
              <a:buSzPct val="75000"/>
              <a:buFont typeface="Symbol" panose="05050102010706020507" pitchFamily="18" charset="2"/>
              <a:buChar char="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 sz="2800"/>
              <a:t>Konstrukciju tērauds</a:t>
            </a:r>
          </a:p>
          <a:p>
            <a:pPr marL="783458" lvl="1" indent="-293797">
              <a:buSzPct val="45000"/>
              <a:buFont typeface="Wingdings" panose="05000000000000000000" pitchFamily="2" charset="2"/>
              <a:buChar char="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n-US" sz="2800"/>
              <a:t>Termoplasti</a:t>
            </a:r>
            <a:endParaRPr lang="en-US" altLang="en-US" sz="28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6A8DAFA-84F1-4FE0-A517-9521D77960F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b="1" dirty="0"/>
              <a:t>LĀZERMETINĀŠANA</a:t>
            </a:r>
            <a:endParaRPr lang="en-GB" b="1" dirty="0"/>
          </a:p>
        </p:txBody>
      </p:sp>
      <p:cxnSp>
        <p:nvCxnSpPr>
          <p:cNvPr id="5" name="Straight Connector 27">
            <a:extLst>
              <a:ext uri="{FF2B5EF4-FFF2-40B4-BE49-F238E27FC236}">
                <a16:creationId xmlns:a16="http://schemas.microsoft.com/office/drawing/2014/main" id="{0918CC18-AEBC-4C3C-AD6F-70F52BCEAC8C}"/>
              </a:ext>
            </a:extLst>
          </p:cNvPr>
          <p:cNvCxnSpPr>
            <a:cxnSpLocks/>
          </p:cNvCxnSpPr>
          <p:nvPr/>
        </p:nvCxnSpPr>
        <p:spPr>
          <a:xfrm>
            <a:off x="922638" y="1363669"/>
            <a:ext cx="448894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071007F6-CE21-4E68-B8CF-9391DF651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77800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53E35865-587A-49DF-9CF5-DAC7E239E1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795869"/>
            <a:ext cx="9361516" cy="4526395"/>
          </a:xfrm>
          <a:ln/>
        </p:spPr>
        <p:txBody>
          <a:bodyPr>
            <a:normAutofit/>
          </a:bodyPr>
          <a:lstStyle/>
          <a:p>
            <a:pPr marL="391729" indent="-293797">
              <a:buSzPct val="45000"/>
              <a:buFont typeface="Wingdings" panose="05000000000000000000" pitchFamily="2" charset="2"/>
              <a:buChar char="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lv-LV" altLang="en-US" dirty="0"/>
              <a:t>Atkarībā no pielietojuma var izmantot nepārtrauktu vai impulsa lāzera staru:</a:t>
            </a:r>
          </a:p>
          <a:p>
            <a:pPr marL="783458" lvl="1" indent="-293797">
              <a:buSzPct val="45000"/>
              <a:buFont typeface="Wingdings" panose="05000000000000000000" pitchFamily="2" charset="2"/>
              <a:buChar char="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lv-LV" altLang="en-US" sz="2800" dirty="0" err="1"/>
              <a:t>Milisekunžu</a:t>
            </a:r>
            <a:r>
              <a:rPr lang="lv-LV" altLang="en-US" sz="2800" dirty="0"/>
              <a:t> garus impulsus izmanto, lai metinātu plānus materiālus;</a:t>
            </a:r>
          </a:p>
          <a:p>
            <a:pPr marL="783458" lvl="1" indent="-293797">
              <a:buSzPct val="45000"/>
              <a:buFont typeface="Wingdings" panose="05000000000000000000" pitchFamily="2" charset="2"/>
              <a:buChar char="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lv-LV" altLang="en-US" sz="2800" dirty="0"/>
              <a:t>Dziļākai metināšanai tiek izmantotas nepārtrauktas lāzera sistēmas.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02362E2-8CB8-4DB0-9F69-7E284173A1C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b="1" dirty="0"/>
              <a:t>LĀZERMETINĀŠANA</a:t>
            </a:r>
            <a:endParaRPr lang="en-GB" b="1" dirty="0"/>
          </a:p>
        </p:txBody>
      </p:sp>
      <p:cxnSp>
        <p:nvCxnSpPr>
          <p:cNvPr id="5" name="Straight Connector 27">
            <a:extLst>
              <a:ext uri="{FF2B5EF4-FFF2-40B4-BE49-F238E27FC236}">
                <a16:creationId xmlns:a16="http://schemas.microsoft.com/office/drawing/2014/main" id="{3B211E7D-8E70-4048-910E-4D9F12E2AB87}"/>
              </a:ext>
            </a:extLst>
          </p:cNvPr>
          <p:cNvCxnSpPr>
            <a:cxnSpLocks/>
          </p:cNvCxnSpPr>
          <p:nvPr/>
        </p:nvCxnSpPr>
        <p:spPr>
          <a:xfrm>
            <a:off x="922638" y="1363669"/>
            <a:ext cx="448894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6C7A6FE7-70C8-43CC-8C8E-1B0541C4C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Kājenes vietturis 1">
            <a:extLst>
              <a:ext uri="{FF2B5EF4-FFF2-40B4-BE49-F238E27FC236}">
                <a16:creationId xmlns:a16="http://schemas.microsoft.com/office/drawing/2014/main" id="{BE079996-6FB5-430C-B720-DDB4868E1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lv-LV" dirty="0"/>
              <a:t>Rēzeknes Tehnoloģiju akadēmija 24.01.2020.</a:t>
            </a:r>
          </a:p>
        </p:txBody>
      </p:sp>
    </p:spTree>
    <p:extLst>
      <p:ext uri="{BB962C8B-B14F-4D97-AF65-F5344CB8AC3E}">
        <p14:creationId xmlns:p14="http://schemas.microsoft.com/office/powerpoint/2010/main" val="1671215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ājenes vietturis 1">
            <a:extLst>
              <a:ext uri="{FF2B5EF4-FFF2-40B4-BE49-F238E27FC236}">
                <a16:creationId xmlns:a16="http://schemas.microsoft.com/office/drawing/2014/main" id="{A1B63BE3-BAA4-40A2-ABBA-41F94D364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D149FA-D336-4A1B-8D94-3F0A29BAC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754" y="2122784"/>
            <a:ext cx="8276492" cy="4120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221B206-C72C-4149-8E9C-80778FD6454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b="1" dirty="0"/>
              <a:t>LĀZERMETINĀŠANA</a:t>
            </a:r>
            <a:endParaRPr lang="en-GB" b="1" dirty="0"/>
          </a:p>
        </p:txBody>
      </p:sp>
      <p:cxnSp>
        <p:nvCxnSpPr>
          <p:cNvPr id="5" name="Straight Connector 27">
            <a:extLst>
              <a:ext uri="{FF2B5EF4-FFF2-40B4-BE49-F238E27FC236}">
                <a16:creationId xmlns:a16="http://schemas.microsoft.com/office/drawing/2014/main" id="{8B084FDB-2CB1-416B-8EC2-D60DD4DC7A73}"/>
              </a:ext>
            </a:extLst>
          </p:cNvPr>
          <p:cNvCxnSpPr>
            <a:cxnSpLocks/>
          </p:cNvCxnSpPr>
          <p:nvPr/>
        </p:nvCxnSpPr>
        <p:spPr>
          <a:xfrm>
            <a:off x="922638" y="1363669"/>
            <a:ext cx="448894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33F25126-914B-4963-8093-6C11B56B4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7546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ājenes vietturis 1">
            <a:extLst>
              <a:ext uri="{FF2B5EF4-FFF2-40B4-BE49-F238E27FC236}">
                <a16:creationId xmlns:a16="http://schemas.microsoft.com/office/drawing/2014/main" id="{B9D5B058-BD55-46F8-B96A-A1A8FD87C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CAA130-11BF-4463-903E-BEC17083CD7C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1633132"/>
            <a:ext cx="8229024" cy="4526396"/>
          </a:xfrm>
          <a:prstGeom prst="rect">
            <a:avLst/>
          </a:prstGeom>
          <a:ln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1729" indent="-293797">
              <a:buSzPct val="45000"/>
              <a:buFont typeface="Wingdings" panose="05000000000000000000" pitchFamily="2" charset="2"/>
              <a:buChar char="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lv-LV" altLang="en-US" dirty="0"/>
              <a:t>Procesu var viegli automatizēt</a:t>
            </a:r>
          </a:p>
          <a:p>
            <a:pPr marL="391729" indent="-293797">
              <a:buSzPct val="45000"/>
              <a:buFont typeface="Wingdings" panose="05000000000000000000" pitchFamily="2" charset="2"/>
              <a:buChar char="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lv-LV" altLang="en-US" dirty="0"/>
              <a:t>Nerada rentgenstarus</a:t>
            </a:r>
          </a:p>
          <a:p>
            <a:pPr marL="391729" indent="-293797">
              <a:buSzPct val="45000"/>
              <a:buFont typeface="Wingdings" panose="05000000000000000000" pitchFamily="2" charset="2"/>
              <a:buChar char="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lv-LV" altLang="en-US" dirty="0"/>
              <a:t>Augstākas kvalitātes metinājumi</a:t>
            </a:r>
          </a:p>
          <a:p>
            <a:pPr marL="391729" indent="-293797">
              <a:buSzPct val="45000"/>
              <a:buFont typeface="Wingdings" panose="05000000000000000000" pitchFamily="2" charset="2"/>
              <a:buChar char="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lv-LV" altLang="en-US" dirty="0"/>
              <a:t>Var iegūt augstus metināšanas ātrumus</a:t>
            </a:r>
          </a:p>
          <a:p>
            <a:pPr marL="391729" indent="-293797">
              <a:buSzPct val="45000"/>
              <a:buFont typeface="Wingdings" panose="05000000000000000000" pitchFamily="2" charset="2"/>
              <a:buChar char="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lv-LV" altLang="en-US" dirty="0"/>
              <a:t>Var iegūt šauras, dziļas metināšanas šuves</a:t>
            </a:r>
          </a:p>
          <a:p>
            <a:pPr marL="391729" indent="-293797">
              <a:buSzPct val="45000"/>
              <a:buFont typeface="Wingdings" panose="05000000000000000000" pitchFamily="2" charset="2"/>
              <a:buChar char="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lv-LV" altLang="en-US" dirty="0"/>
              <a:t>Augsta precizitāte</a:t>
            </a:r>
          </a:p>
          <a:p>
            <a:pPr marL="391729" indent="-293797">
              <a:buSzPct val="45000"/>
              <a:buFont typeface="Wingdings" panose="05000000000000000000" pitchFamily="2" charset="2"/>
              <a:buChar char="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lv-LV" altLang="en-US" dirty="0"/>
              <a:t>Maza </a:t>
            </a:r>
            <a:r>
              <a:rPr lang="lv-LV" altLang="en-US" dirty="0" err="1"/>
              <a:t>silumietekme</a:t>
            </a:r>
            <a:r>
              <a:rPr lang="lv-LV" altLang="en-US" dirty="0"/>
              <a:t> uz materiālu</a:t>
            </a:r>
          </a:p>
          <a:p>
            <a:pPr marL="391729" indent="-293797">
              <a:buSzPct val="45000"/>
              <a:buFont typeface="Wingdings" panose="05000000000000000000" pitchFamily="2" charset="2"/>
              <a:buChar char="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lv-LV" altLang="en-US" dirty="0"/>
              <a:t>Var metināt grūti pieejamās vietās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0C7D136-3F34-4B1B-97A2-82050AD2930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b="1" dirty="0"/>
              <a:t>LĀZERMETINĀŠANAS PRIEKŠROCĪBAS</a:t>
            </a:r>
            <a:endParaRPr lang="en-GB" b="1" dirty="0"/>
          </a:p>
        </p:txBody>
      </p:sp>
      <p:cxnSp>
        <p:nvCxnSpPr>
          <p:cNvPr id="5" name="Straight Connector 27">
            <a:extLst>
              <a:ext uri="{FF2B5EF4-FFF2-40B4-BE49-F238E27FC236}">
                <a16:creationId xmlns:a16="http://schemas.microsoft.com/office/drawing/2014/main" id="{D5FA3055-1FD1-4D41-AB61-B30E5FF8023E}"/>
              </a:ext>
            </a:extLst>
          </p:cNvPr>
          <p:cNvCxnSpPr>
            <a:cxnSpLocks/>
          </p:cNvCxnSpPr>
          <p:nvPr/>
        </p:nvCxnSpPr>
        <p:spPr>
          <a:xfrm>
            <a:off x="922638" y="1363669"/>
            <a:ext cx="822136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73ADDE05-1275-4847-9604-E93431DDF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35253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53E35865-587A-49DF-9CF5-DAC7E239E1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795869"/>
            <a:ext cx="9361516" cy="4526395"/>
          </a:xfrm>
          <a:ln/>
        </p:spPr>
        <p:txBody>
          <a:bodyPr>
            <a:normAutofit/>
          </a:bodyPr>
          <a:lstStyle/>
          <a:p>
            <a:pPr>
              <a:spcAft>
                <a:spcPts val="1425"/>
              </a:spcAft>
              <a:buClrTx/>
              <a:buFontTx/>
              <a:buNone/>
            </a:pPr>
            <a:r>
              <a:rPr lang="lv-LV" altLang="en-US" dirty="0"/>
              <a:t>Zinātniskai</a:t>
            </a:r>
            <a:r>
              <a:rPr lang="en-US" altLang="en-US" dirty="0"/>
              <a:t>s</a:t>
            </a:r>
            <a:r>
              <a:rPr lang="lv-LV" altLang="en-US" dirty="0"/>
              <a:t> projekts par </a:t>
            </a:r>
            <a:r>
              <a:rPr lang="lv-LV" altLang="en-US" dirty="0" err="1"/>
              <a:t>lāzermetināšanas</a:t>
            </a:r>
            <a:r>
              <a:rPr lang="lv-LV" altLang="en-US" dirty="0"/>
              <a:t> izpēti uz PLA termoplasta tiks veikts </a:t>
            </a:r>
            <a:r>
              <a:rPr lang="lv-LV" dirty="0"/>
              <a:t>Dr. sc. ing., Prof. </a:t>
            </a:r>
            <a:r>
              <a:rPr lang="lv-LV" altLang="en-US" dirty="0" err="1"/>
              <a:t>Ļubomira</a:t>
            </a:r>
            <a:r>
              <a:rPr lang="lv-LV" altLang="en-US" dirty="0"/>
              <a:t> </a:t>
            </a:r>
            <a:r>
              <a:rPr lang="lv-LV" altLang="en-US" dirty="0" err="1"/>
              <a:t>Lazova</a:t>
            </a:r>
            <a:r>
              <a:rPr lang="lv-LV" altLang="en-US" dirty="0"/>
              <a:t> vadībā, piedalīsies Ritvars Rēvalds, Antons </a:t>
            </a:r>
            <a:r>
              <a:rPr lang="lv-LV" altLang="en-US" dirty="0" err="1"/>
              <a:t>Pacejs</a:t>
            </a:r>
            <a:r>
              <a:rPr lang="lv-LV" altLang="en-US" dirty="0"/>
              <a:t>, Edgars Zaicevs </a:t>
            </a:r>
          </a:p>
          <a:p>
            <a:pPr>
              <a:spcAft>
                <a:spcPts val="1425"/>
              </a:spcAft>
              <a:buClrTx/>
              <a:buFontTx/>
              <a:buNone/>
            </a:pPr>
            <a:r>
              <a:rPr lang="lv-LV" altLang="en-US" dirty="0"/>
              <a:t>PLA tiek plaši izmantots 3D </a:t>
            </a:r>
            <a:r>
              <a:rPr lang="lv-LV" altLang="en-US" dirty="0" err="1"/>
              <a:t>printēšanā</a:t>
            </a:r>
            <a:r>
              <a:rPr lang="lv-LV" altLang="en-US" dirty="0"/>
              <a:t>, medicīnā, iepakojumu izgatavošanā. </a:t>
            </a:r>
          </a:p>
          <a:p>
            <a:pPr>
              <a:spcAft>
                <a:spcPts val="1425"/>
              </a:spcAft>
              <a:buClrTx/>
              <a:buFontTx/>
              <a:buNone/>
            </a:pPr>
            <a:r>
              <a:rPr lang="lv-LV" altLang="en-US" dirty="0"/>
              <a:t>Izpētē tiks noskaidrots, kā </a:t>
            </a:r>
            <a:r>
              <a:rPr lang="lv-LV" altLang="en-US" dirty="0" err="1"/>
              <a:t>lāzermetināšanas</a:t>
            </a:r>
            <a:r>
              <a:rPr lang="lv-LV" altLang="en-US" dirty="0"/>
              <a:t> jauda</a:t>
            </a:r>
            <a:r>
              <a:rPr lang="en-US" altLang="en-US" dirty="0"/>
              <a:t> un</a:t>
            </a:r>
            <a:r>
              <a:rPr lang="lv-LV" altLang="en-US" dirty="0"/>
              <a:t> ātrums ietekmē metināšanas šuves stiprību un kvalitāti.</a:t>
            </a:r>
          </a:p>
          <a:p>
            <a:pPr marL="97932" indent="0">
              <a:buSzPct val="45000"/>
              <a:buNone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endParaRPr lang="en-US" altLang="en-US" sz="28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02362E2-8CB8-4DB0-9F69-7E284173A1C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b="1" dirty="0"/>
              <a:t>LĀZERMETINĀŠANA</a:t>
            </a:r>
            <a:endParaRPr lang="en-GB" b="1" dirty="0"/>
          </a:p>
        </p:txBody>
      </p:sp>
      <p:cxnSp>
        <p:nvCxnSpPr>
          <p:cNvPr id="5" name="Straight Connector 27">
            <a:extLst>
              <a:ext uri="{FF2B5EF4-FFF2-40B4-BE49-F238E27FC236}">
                <a16:creationId xmlns:a16="http://schemas.microsoft.com/office/drawing/2014/main" id="{3B211E7D-8E70-4048-910E-4D9F12E2AB87}"/>
              </a:ext>
            </a:extLst>
          </p:cNvPr>
          <p:cNvCxnSpPr>
            <a:cxnSpLocks/>
          </p:cNvCxnSpPr>
          <p:nvPr/>
        </p:nvCxnSpPr>
        <p:spPr>
          <a:xfrm>
            <a:off x="922638" y="1363669"/>
            <a:ext cx="448894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6C7A6FE7-70C8-43CC-8C8E-1B0541C4C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Kājenes vietturis 1">
            <a:extLst>
              <a:ext uri="{FF2B5EF4-FFF2-40B4-BE49-F238E27FC236}">
                <a16:creationId xmlns:a16="http://schemas.microsoft.com/office/drawing/2014/main" id="{BE079996-6FB5-430C-B720-DDB4868E1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lv-LV" dirty="0"/>
              <a:t>Rēzeknes Tehnoloģiju akadēmija 24.01.2020.</a:t>
            </a:r>
          </a:p>
        </p:txBody>
      </p:sp>
    </p:spTree>
    <p:extLst>
      <p:ext uri="{BB962C8B-B14F-4D97-AF65-F5344CB8AC3E}">
        <p14:creationId xmlns:p14="http://schemas.microsoft.com/office/powerpoint/2010/main" val="21955688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A8E03D-8D08-49CD-A93A-FA25EB715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3D7C2B7-AC2B-4963-A56D-5B176047D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lv-LV" b="1" dirty="0"/>
              <a:t>PRIEKŠROCĪBAS</a:t>
            </a:r>
            <a:endParaRPr lang="en-US" b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70E8526-EA13-4DF8-8BD0-366B11CFD892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11589913" cy="4351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lv-LV" dirty="0"/>
              <a:t>Kvalitāte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lv-LV" dirty="0"/>
              <a:t>Ātrums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lv-LV" dirty="0"/>
              <a:t>Plašs materiālu marķēšanas klāsts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lv-LV" dirty="0"/>
              <a:t>Papildmateriāli? Nē!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lv-LV" dirty="0"/>
              <a:t>Pirmsapstrāde? Nē!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lv-LV" dirty="0"/>
              <a:t>Bezkontakta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lv-LV" dirty="0"/>
              <a:t>Vienkārša automatizācija un integrēšana līnijās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lv-LV" dirty="0"/>
              <a:t>Precizitāte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lv-LV" dirty="0"/>
              <a:t>Atkārtojamība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lv-LV" dirty="0"/>
              <a:t>Lāzersistēmas izmantošana (8h/5) atpērkas pēc 1-2 gadiem</a:t>
            </a:r>
          </a:p>
          <a:p>
            <a:endParaRPr lang="en-US" dirty="0"/>
          </a:p>
        </p:txBody>
      </p:sp>
      <p:pic>
        <p:nvPicPr>
          <p:cNvPr id="7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0A9C79A5-EA7E-4737-A64A-A50B3F09B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27">
            <a:extLst>
              <a:ext uri="{FF2B5EF4-FFF2-40B4-BE49-F238E27FC236}">
                <a16:creationId xmlns:a16="http://schemas.microsoft.com/office/drawing/2014/main" id="{5AF076CD-0747-4B1F-882E-46DDD439D6D5}"/>
              </a:ext>
            </a:extLst>
          </p:cNvPr>
          <p:cNvCxnSpPr>
            <a:cxnSpLocks/>
          </p:cNvCxnSpPr>
          <p:nvPr/>
        </p:nvCxnSpPr>
        <p:spPr>
          <a:xfrm>
            <a:off x="918871" y="1328554"/>
            <a:ext cx="3453953" cy="230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026421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53E35865-587A-49DF-9CF5-DAC7E239E1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795869"/>
            <a:ext cx="9361516" cy="4526395"/>
          </a:xfrm>
          <a:ln/>
        </p:spPr>
        <p:txBody>
          <a:bodyPr>
            <a:normAutofit/>
          </a:bodyPr>
          <a:lstStyle/>
          <a:p>
            <a:pPr marL="97932" indent="0">
              <a:buSzPct val="45000"/>
              <a:buNone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endParaRPr lang="en-US" altLang="en-US" sz="28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02362E2-8CB8-4DB0-9F69-7E284173A1C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TERMOPLASTU </a:t>
            </a:r>
            <a:r>
              <a:rPr lang="lv-LV" b="1" dirty="0"/>
              <a:t>LĀZERMETINĀŠANA</a:t>
            </a:r>
            <a:endParaRPr lang="en-GB" b="1" dirty="0"/>
          </a:p>
        </p:txBody>
      </p:sp>
      <p:cxnSp>
        <p:nvCxnSpPr>
          <p:cNvPr id="5" name="Straight Connector 27">
            <a:extLst>
              <a:ext uri="{FF2B5EF4-FFF2-40B4-BE49-F238E27FC236}">
                <a16:creationId xmlns:a16="http://schemas.microsoft.com/office/drawing/2014/main" id="{3B211E7D-8E70-4048-910E-4D9F12E2AB87}"/>
              </a:ext>
            </a:extLst>
          </p:cNvPr>
          <p:cNvCxnSpPr>
            <a:cxnSpLocks/>
          </p:cNvCxnSpPr>
          <p:nvPr/>
        </p:nvCxnSpPr>
        <p:spPr>
          <a:xfrm>
            <a:off x="922638" y="1363669"/>
            <a:ext cx="7958812" cy="340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6C7A6FE7-70C8-43CC-8C8E-1B0541C4C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17" y="1569986"/>
            <a:ext cx="9685133" cy="4752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Kājenes vietturis 1">
            <a:extLst>
              <a:ext uri="{FF2B5EF4-FFF2-40B4-BE49-F238E27FC236}">
                <a16:creationId xmlns:a16="http://schemas.microsoft.com/office/drawing/2014/main" id="{BE079996-6FB5-430C-B720-DDB4868E1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lv-LV" dirty="0"/>
              <a:t>Rēzeknes Tehnoloģiju akadēmija 24.01.2020.</a:t>
            </a:r>
          </a:p>
        </p:txBody>
      </p:sp>
    </p:spTree>
    <p:extLst>
      <p:ext uri="{BB962C8B-B14F-4D97-AF65-F5344CB8AC3E}">
        <p14:creationId xmlns:p14="http://schemas.microsoft.com/office/powerpoint/2010/main" val="323399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5" name="y2mate.com - laser_transmission_welding_PuP04wyWeJg_360p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379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0386" y="203891"/>
            <a:ext cx="10651227" cy="5991179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pic>
        <p:nvPicPr>
          <p:cNvPr id="6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6C7A6FE7-70C8-43CC-8C8E-1B0541C4C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249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ājenes vietturis 1">
            <a:extLst>
              <a:ext uri="{FF2B5EF4-FFF2-40B4-BE49-F238E27FC236}">
                <a16:creationId xmlns:a16="http://schemas.microsoft.com/office/drawing/2014/main" id="{FD63834D-8765-477D-96CF-ED4F83F91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2AFE9AA-5AD1-4222-9B54-D9918F5FA019}"/>
              </a:ext>
            </a:extLst>
          </p:cNvPr>
          <p:cNvSpPr txBox="1">
            <a:spLocks/>
          </p:cNvSpPr>
          <p:nvPr/>
        </p:nvSpPr>
        <p:spPr>
          <a:xfrm>
            <a:off x="1524000" y="1865313"/>
            <a:ext cx="9144000" cy="2387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6000" dirty="0"/>
              <a:t>LĀZERMARĶĒŠANA UZ KABEĻU IZSTRĀDĀJUMIEM </a:t>
            </a:r>
            <a:endParaRPr lang="en-GB" sz="6000" dirty="0"/>
          </a:p>
        </p:txBody>
      </p:sp>
      <p:cxnSp>
        <p:nvCxnSpPr>
          <p:cNvPr id="4" name="Straight Connector 4">
            <a:extLst>
              <a:ext uri="{FF2B5EF4-FFF2-40B4-BE49-F238E27FC236}">
                <a16:creationId xmlns:a16="http://schemas.microsoft.com/office/drawing/2014/main" id="{51D4B406-B491-48A6-A94D-8854A973D146}"/>
              </a:ext>
            </a:extLst>
          </p:cNvPr>
          <p:cNvCxnSpPr>
            <a:cxnSpLocks/>
          </p:cNvCxnSpPr>
          <p:nvPr/>
        </p:nvCxnSpPr>
        <p:spPr>
          <a:xfrm>
            <a:off x="1993556" y="3748861"/>
            <a:ext cx="820488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F61B1F73-B510-48B2-AD95-E29508FFB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59955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ājenes vietturis 1">
            <a:extLst>
              <a:ext uri="{FF2B5EF4-FFF2-40B4-BE49-F238E27FC236}">
                <a16:creationId xmlns:a16="http://schemas.microsoft.com/office/drawing/2014/main" id="{16F8E593-F673-4C87-A767-02114ECBD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27D3327-4795-47E7-A7AF-FE743B4956FE}"/>
              </a:ext>
            </a:extLst>
          </p:cNvPr>
          <p:cNvSpPr txBox="1">
            <a:spLocks/>
          </p:cNvSpPr>
          <p:nvPr/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b="1" dirty="0"/>
              <a:t>PROJEKTA APRAKSTS</a:t>
            </a:r>
            <a:endParaRPr lang="en-GB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848A504-253B-4EC2-941D-F84535C9B0A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/>
              <a:t>Projekta komanda : Lazov L., Sniķeris A., Adijāns I., Pacejs A.</a:t>
            </a:r>
          </a:p>
          <a:p>
            <a:r>
              <a:rPr lang="lv-LV"/>
              <a:t>Projekta laiks: 12/2019 – 03/2020</a:t>
            </a:r>
          </a:p>
          <a:p>
            <a:r>
              <a:rPr lang="lv-LV"/>
              <a:t>Projekta mērķi : Izpētīt kontrasta un lāzera parametru ietekmi uz PVC plastikas lāzermarķēšanas procesa kvalitāti.</a:t>
            </a:r>
          </a:p>
          <a:p>
            <a:r>
              <a:rPr lang="lv-LV"/>
              <a:t>Izmantotās iekārtas: SUNTOP ST-CC 9060 CO2 lāzers, Ocean Optics STS-VIS spektrometrs, OLYMPUS LEXT 3D lāzermikroskops.</a:t>
            </a:r>
            <a:endParaRPr lang="en-GB" dirty="0"/>
          </a:p>
        </p:txBody>
      </p:sp>
      <p:cxnSp>
        <p:nvCxnSpPr>
          <p:cNvPr id="5" name="Straight Connector 27">
            <a:extLst>
              <a:ext uri="{FF2B5EF4-FFF2-40B4-BE49-F238E27FC236}">
                <a16:creationId xmlns:a16="http://schemas.microsoft.com/office/drawing/2014/main" id="{27C73B47-4CAF-4F3A-80E7-CFB2810865DF}"/>
              </a:ext>
            </a:extLst>
          </p:cNvPr>
          <p:cNvCxnSpPr>
            <a:cxnSpLocks/>
          </p:cNvCxnSpPr>
          <p:nvPr/>
        </p:nvCxnSpPr>
        <p:spPr>
          <a:xfrm>
            <a:off x="922638" y="1363669"/>
            <a:ext cx="454728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8F31817D-F0E7-46FF-AB41-CF2ECD60C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59910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ājenes vietturis 1">
            <a:extLst>
              <a:ext uri="{FF2B5EF4-FFF2-40B4-BE49-F238E27FC236}">
                <a16:creationId xmlns:a16="http://schemas.microsoft.com/office/drawing/2014/main" id="{484096A7-88AF-45B4-8347-7B28BFC04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3FD28A9-8D57-4809-AAA9-479D369BE68E}"/>
              </a:ext>
            </a:extLst>
          </p:cNvPr>
          <p:cNvSpPr txBox="1">
            <a:spLocks/>
          </p:cNvSpPr>
          <p:nvPr/>
        </p:nvSpPr>
        <p:spPr>
          <a:xfrm>
            <a:off x="838200" y="700887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b="1" dirty="0"/>
              <a:t>ST–CC 9060 C02 LĀZERIEKĀRTA</a:t>
            </a:r>
            <a:endParaRPr lang="en-GB" b="1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0F4E675C-4E3F-4894-B54B-DEFA7509BF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63" y="1825625"/>
            <a:ext cx="5097867" cy="4235837"/>
          </a:xfrm>
          <a:prstGeom prst="rect">
            <a:avLst/>
          </a:prstGeom>
        </p:spPr>
      </p:pic>
      <p:cxnSp>
        <p:nvCxnSpPr>
          <p:cNvPr id="5" name="Straight Connector 27">
            <a:extLst>
              <a:ext uri="{FF2B5EF4-FFF2-40B4-BE49-F238E27FC236}">
                <a16:creationId xmlns:a16="http://schemas.microsoft.com/office/drawing/2014/main" id="{3424FD7B-75D6-4A7E-91AD-E9A2CCE73B1E}"/>
              </a:ext>
            </a:extLst>
          </p:cNvPr>
          <p:cNvCxnSpPr>
            <a:cxnSpLocks/>
          </p:cNvCxnSpPr>
          <p:nvPr/>
        </p:nvCxnSpPr>
        <p:spPr>
          <a:xfrm>
            <a:off x="922638" y="1363669"/>
            <a:ext cx="695453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abula 7">
            <a:extLst>
              <a:ext uri="{FF2B5EF4-FFF2-40B4-BE49-F238E27FC236}">
                <a16:creationId xmlns:a16="http://schemas.microsoft.com/office/drawing/2014/main" id="{09473E3E-6283-4CD8-9256-AC9672D53D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102752"/>
              </p:ext>
            </p:extLst>
          </p:nvPr>
        </p:nvGraphicFramePr>
        <p:xfrm>
          <a:off x="5908430" y="2362214"/>
          <a:ext cx="5814286" cy="370332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800864">
                  <a:extLst>
                    <a:ext uri="{9D8B030D-6E8A-4147-A177-3AD203B41FA5}">
                      <a16:colId xmlns:a16="http://schemas.microsoft.com/office/drawing/2014/main" val="1162415261"/>
                    </a:ext>
                  </a:extLst>
                </a:gridCol>
                <a:gridCol w="3013422">
                  <a:extLst>
                    <a:ext uri="{9D8B030D-6E8A-4147-A177-3AD203B41FA5}">
                      <a16:colId xmlns:a16="http://schemas.microsoft.com/office/drawing/2014/main" val="3165812497"/>
                    </a:ext>
                  </a:extLst>
                </a:gridCol>
              </a:tblGrid>
              <a:tr h="357338">
                <a:tc>
                  <a:txBody>
                    <a:bodyPr/>
                    <a:lstStyle/>
                    <a:p>
                      <a:r>
                        <a:rPr lang="lv-LV" b="0" dirty="0"/>
                        <a:t>Darba laukums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900x600 mm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53121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lv-LV" dirty="0" err="1"/>
                        <a:t>Lāzergriešanas</a:t>
                      </a:r>
                      <a:r>
                        <a:rPr lang="lv-LV" dirty="0"/>
                        <a:t> ātrums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b="1" dirty="0"/>
                        <a:t>0-800 mm/s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386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lv-LV" dirty="0" err="1"/>
                        <a:t>Lāzergravēšanas</a:t>
                      </a:r>
                      <a:r>
                        <a:rPr lang="lv-LV" dirty="0"/>
                        <a:t> ātrums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b="1" dirty="0"/>
                        <a:t>0-1000 mm/s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1880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lv-LV" dirty="0"/>
                        <a:t>Pozicionēšanas ātrums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b="1" dirty="0"/>
                        <a:t>&lt;0.02 mm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08648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lv-LV" dirty="0"/>
                        <a:t>Izmantojamie datu formāti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b="1" dirty="0"/>
                        <a:t>.</a:t>
                      </a:r>
                      <a:r>
                        <a:rPr lang="lv-LV" b="1" dirty="0" err="1"/>
                        <a:t>dxf</a:t>
                      </a:r>
                      <a:r>
                        <a:rPr lang="lv-LV" b="1" dirty="0"/>
                        <a:t>, .plt, .</a:t>
                      </a:r>
                      <a:r>
                        <a:rPr lang="lv-LV" b="1" dirty="0" err="1"/>
                        <a:t>bmp</a:t>
                      </a:r>
                      <a:r>
                        <a:rPr lang="lv-LV" b="1" dirty="0"/>
                        <a:t>, .ai, .</a:t>
                      </a:r>
                      <a:r>
                        <a:rPr lang="lv-LV" b="1" dirty="0" err="1"/>
                        <a:t>hml</a:t>
                      </a:r>
                      <a:r>
                        <a:rPr lang="lv-LV" b="1" dirty="0"/>
                        <a:t>, .</a:t>
                      </a:r>
                      <a:r>
                        <a:rPr lang="lv-LV" b="1" dirty="0" err="1"/>
                        <a:t>dst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7313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lv-LV" dirty="0"/>
                        <a:t>Dzesēšanas sistēma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b="1" dirty="0"/>
                        <a:t>Ūdens dzesēšana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99496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lv-LV" dirty="0"/>
                        <a:t>Kopējā jauda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b="1" dirty="0"/>
                        <a:t>1500 W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40148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lv-LV" dirty="0"/>
                        <a:t>Kopējais svars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b="1" dirty="0"/>
                        <a:t>175 kg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79655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lv-LV" dirty="0"/>
                        <a:t>Iekārtas darba temperatūra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b="1" dirty="0"/>
                        <a:t>1-45</a:t>
                      </a:r>
                      <a:r>
                        <a:rPr lang="en-US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°</a:t>
                      </a:r>
                      <a:r>
                        <a:rPr lang="lv-LV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98479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lv-LV" dirty="0"/>
                        <a:t>Iekārtas </a:t>
                      </a:r>
                      <a:r>
                        <a:rPr lang="lv-LV" dirty="0" err="1"/>
                        <a:t>gabarītizmēri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b="1" dirty="0"/>
                        <a:t>1500x1150x1210 mm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279098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431E69D-D154-4D51-8E57-E92A3B92AC8D}"/>
              </a:ext>
            </a:extLst>
          </p:cNvPr>
          <p:cNvSpPr txBox="1"/>
          <p:nvPr/>
        </p:nvSpPr>
        <p:spPr>
          <a:xfrm>
            <a:off x="7760044" y="1900259"/>
            <a:ext cx="1944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/>
              <a:t>Iekārtas parametri</a:t>
            </a:r>
          </a:p>
          <a:p>
            <a:endParaRPr lang="en-US" dirty="0"/>
          </a:p>
        </p:txBody>
      </p:sp>
      <p:pic>
        <p:nvPicPr>
          <p:cNvPr id="9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F2D2EA29-5FFB-4D87-B53A-D1D9DBDE6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289582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ājenes vietturis 1">
            <a:extLst>
              <a:ext uri="{FF2B5EF4-FFF2-40B4-BE49-F238E27FC236}">
                <a16:creationId xmlns:a16="http://schemas.microsoft.com/office/drawing/2014/main" id="{4389A733-6C45-45D3-A84C-46B2C2B1C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CEDC773-52E2-423E-BDF9-12B43A35A1A1}"/>
              </a:ext>
            </a:extLst>
          </p:cNvPr>
          <p:cNvSpPr txBox="1">
            <a:spLocks/>
          </p:cNvSpPr>
          <p:nvPr/>
        </p:nvSpPr>
        <p:spPr>
          <a:xfrm>
            <a:off x="839788" y="232552"/>
            <a:ext cx="5157787" cy="104944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v-LV" sz="4400" b="1" dirty="0"/>
              <a:t>OLYMPUS LEXT 3D LĀZERMIKROSKOPS</a:t>
            </a:r>
            <a:endParaRPr lang="en-GB" sz="4400" b="1" dirty="0"/>
          </a:p>
        </p:txBody>
      </p:sp>
      <p:pic>
        <p:nvPicPr>
          <p:cNvPr id="4" name="Content Placeholder 9">
            <a:extLst>
              <a:ext uri="{FF2B5EF4-FFF2-40B4-BE49-F238E27FC236}">
                <a16:creationId xmlns:a16="http://schemas.microsoft.com/office/drawing/2014/main" id="{82BD1285-B56F-4F3D-94D4-1D7D2CEBDB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7" y="1658983"/>
            <a:ext cx="5157787" cy="4229834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A77F18AB-694B-47EB-9B1B-B84591B4B770}"/>
              </a:ext>
            </a:extLst>
          </p:cNvPr>
          <p:cNvSpPr txBox="1">
            <a:spLocks/>
          </p:cNvSpPr>
          <p:nvPr/>
        </p:nvSpPr>
        <p:spPr>
          <a:xfrm>
            <a:off x="6194427" y="208284"/>
            <a:ext cx="5183188" cy="82391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v-LV" sz="4400" b="1" dirty="0" err="1"/>
              <a:t>Ocean</a:t>
            </a:r>
            <a:r>
              <a:rPr lang="lv-LV" sz="4400" b="1" dirty="0"/>
              <a:t> </a:t>
            </a:r>
            <a:r>
              <a:rPr lang="lv-LV" sz="4400" b="1" dirty="0" err="1"/>
              <a:t>Optics</a:t>
            </a:r>
            <a:r>
              <a:rPr lang="lv-LV" sz="4400" b="1" dirty="0"/>
              <a:t> STS-VIS SPEKTOMETRS</a:t>
            </a:r>
            <a:endParaRPr lang="en-GB" sz="4400" b="1" dirty="0"/>
          </a:p>
        </p:txBody>
      </p:sp>
      <p:pic>
        <p:nvPicPr>
          <p:cNvPr id="6" name="Content Placeholder 1">
            <a:extLst>
              <a:ext uri="{FF2B5EF4-FFF2-40B4-BE49-F238E27FC236}">
                <a16:creationId xmlns:a16="http://schemas.microsoft.com/office/drawing/2014/main" id="{39A9046E-261A-42FF-9FE7-1195447D94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658983"/>
            <a:ext cx="5353120" cy="4229834"/>
          </a:xfrm>
          <a:prstGeom prst="rect">
            <a:avLst/>
          </a:prstGeom>
        </p:spPr>
      </p:pic>
      <p:cxnSp>
        <p:nvCxnSpPr>
          <p:cNvPr id="7" name="Straight Connector 27">
            <a:extLst>
              <a:ext uri="{FF2B5EF4-FFF2-40B4-BE49-F238E27FC236}">
                <a16:creationId xmlns:a16="http://schemas.microsoft.com/office/drawing/2014/main" id="{01F3581B-DC34-476E-85CA-19ACED1825F8}"/>
              </a:ext>
            </a:extLst>
          </p:cNvPr>
          <p:cNvCxnSpPr>
            <a:cxnSpLocks/>
          </p:cNvCxnSpPr>
          <p:nvPr/>
        </p:nvCxnSpPr>
        <p:spPr>
          <a:xfrm>
            <a:off x="1087395" y="1515762"/>
            <a:ext cx="467085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7">
            <a:extLst>
              <a:ext uri="{FF2B5EF4-FFF2-40B4-BE49-F238E27FC236}">
                <a16:creationId xmlns:a16="http://schemas.microsoft.com/office/drawing/2014/main" id="{17497614-D7B1-4B33-BFC2-BD32E05D54DD}"/>
              </a:ext>
            </a:extLst>
          </p:cNvPr>
          <p:cNvCxnSpPr>
            <a:cxnSpLocks/>
          </p:cNvCxnSpPr>
          <p:nvPr/>
        </p:nvCxnSpPr>
        <p:spPr>
          <a:xfrm>
            <a:off x="6289116" y="1515762"/>
            <a:ext cx="508849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E43A03C3-EBAD-48D1-9174-B8375C3C4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11235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ājenes vietturis 1">
            <a:extLst>
              <a:ext uri="{FF2B5EF4-FFF2-40B4-BE49-F238E27FC236}">
                <a16:creationId xmlns:a16="http://schemas.microsoft.com/office/drawing/2014/main" id="{32ED8FC8-BA97-40EC-A09C-B645B01E4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9C49AF3-C416-465F-80FE-A14866EB87B3}"/>
              </a:ext>
            </a:extLst>
          </p:cNvPr>
          <p:cNvSpPr txBox="1">
            <a:spLocks/>
          </p:cNvSpPr>
          <p:nvPr/>
        </p:nvSpPr>
        <p:spPr>
          <a:xfrm>
            <a:off x="809897" y="216684"/>
            <a:ext cx="10006149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b="1"/>
              <a:t>KONTRASTA UN LĀZERA PARAMETRU IETEKME UZ MARĶĒŠANAS KVALITĀTI</a:t>
            </a:r>
            <a:endParaRPr lang="en-GB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2447C46-AF28-4981-A9A6-5B51DCF45036}"/>
              </a:ext>
            </a:extLst>
          </p:cNvPr>
          <p:cNvSpPr txBox="1">
            <a:spLocks/>
          </p:cNvSpPr>
          <p:nvPr/>
        </p:nvSpPr>
        <p:spPr>
          <a:xfrm>
            <a:off x="627016" y="1817494"/>
            <a:ext cx="7005280" cy="482382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/>
              <a:t>Tika pētīts kā mainās lāzera iedarbības zonas platums un dziļums atkarībā no lāzera jaudas un ātruma un materiāla kontrasta.</a:t>
            </a:r>
          </a:p>
          <a:p>
            <a:r>
              <a:rPr lang="lv-LV"/>
              <a:t>Astoņu dažādu krāsu kabeļi ar PVC apvalku tika apstaroti ar lāzerstarojumu.</a:t>
            </a:r>
          </a:p>
          <a:p>
            <a:r>
              <a:rPr lang="lv-LV"/>
              <a:t>Tiks veiktas 3 sērijas ar 10 mērījumiem, kuros tika mainīti lāzera jaudas un ātruma vērtības. Mērījumi  tiks atkārtoti 4 reizes.</a:t>
            </a:r>
          </a:p>
          <a:p>
            <a:r>
              <a:rPr lang="lv-LV"/>
              <a:t>Apstrādātie paraugi tiek analizēti ar OLYMPUS LEXT elektronmikroskopu, tiek piefiksēts lāzera iedarības zonas platumu un dziļumu.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753D4BA-D1D8-41DF-856D-F076005978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294" y="1661014"/>
            <a:ext cx="3938087" cy="2170238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D9C1B613-D98D-49A6-A7F1-98334E6689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293" y="4041180"/>
            <a:ext cx="3932691" cy="2105242"/>
          </a:xfrm>
          <a:prstGeom prst="rect">
            <a:avLst/>
          </a:prstGeom>
        </p:spPr>
      </p:pic>
      <p:cxnSp>
        <p:nvCxnSpPr>
          <p:cNvPr id="7" name="Straight Connector 27">
            <a:extLst>
              <a:ext uri="{FF2B5EF4-FFF2-40B4-BE49-F238E27FC236}">
                <a16:creationId xmlns:a16="http://schemas.microsoft.com/office/drawing/2014/main" id="{6FADD731-81CF-4ADB-85A0-FE3BA206AA23}"/>
              </a:ext>
            </a:extLst>
          </p:cNvPr>
          <p:cNvCxnSpPr>
            <a:cxnSpLocks/>
          </p:cNvCxnSpPr>
          <p:nvPr/>
        </p:nvCxnSpPr>
        <p:spPr>
          <a:xfrm>
            <a:off x="897849" y="1542247"/>
            <a:ext cx="826255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C904B893-07B2-46BF-85A9-D0D670096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72533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EAEBD4B3-1A20-40FB-A294-BC438AD23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8A272AA-90DC-46E9-9297-02B82E926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114966" cy="1032601"/>
          </a:xfrm>
        </p:spPr>
        <p:txBody>
          <a:bodyPr>
            <a:normAutofit fontScale="90000"/>
          </a:bodyPr>
          <a:lstStyle/>
          <a:p>
            <a:r>
              <a:rPr lang="lv-LV" b="1" dirty="0"/>
              <a:t>LĀZERSTAROJUMA IETEKME UZ PVC ATSTAROTĀJSPĒJU</a:t>
            </a:r>
            <a:endParaRPr lang="en-GB" b="1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7934997-CA56-403E-AE7A-9403BD6E17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3842" y="1593668"/>
            <a:ext cx="5181600" cy="4990011"/>
          </a:xfrm>
        </p:spPr>
        <p:txBody>
          <a:bodyPr>
            <a:normAutofit lnSpcReduction="10000"/>
          </a:bodyPr>
          <a:lstStyle/>
          <a:p>
            <a:r>
              <a:rPr lang="lv-LV" dirty="0"/>
              <a:t>Tika pētīts kā lāzera starojums iedarbojas uz PVC kabeļu izolāciju atstarošanās spēju.</a:t>
            </a:r>
          </a:p>
          <a:p>
            <a:r>
              <a:rPr lang="lv-LV" dirty="0"/>
              <a:t>Tika pārbaudīti astoņu krāsu PVC kabeļu apvalki.</a:t>
            </a:r>
          </a:p>
          <a:p>
            <a:r>
              <a:rPr lang="lv-LV" dirty="0"/>
              <a:t>Uz paraugiem tika marķēti 8 10x10 mm kvadrāti ar dažādiem </a:t>
            </a:r>
            <a:r>
              <a:rPr lang="el-GR" dirty="0"/>
              <a:t>Δ</a:t>
            </a:r>
            <a:r>
              <a:rPr lang="lv-LV" dirty="0"/>
              <a:t>x attālumiem. Mērījumi tiks atkārtoti 4 reizes.</a:t>
            </a:r>
          </a:p>
          <a:p>
            <a:r>
              <a:rPr lang="lv-LV" dirty="0"/>
              <a:t>Izmantojot OceanOptics STS – VIC spektroskopu, tika noteikts kā mainās PVC atstarotspēja redzamajā spektrā.</a:t>
            </a:r>
          </a:p>
          <a:p>
            <a:endParaRPr lang="en-GB" dirty="0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66FD35A6-BBFA-45A8-99FB-336FC5FFE8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442" y="1593668"/>
            <a:ext cx="6060569" cy="4685108"/>
          </a:xfrm>
        </p:spPr>
      </p:pic>
      <p:cxnSp>
        <p:nvCxnSpPr>
          <p:cNvPr id="9" name="Straight Connector 27">
            <a:extLst>
              <a:ext uri="{FF2B5EF4-FFF2-40B4-BE49-F238E27FC236}">
                <a16:creationId xmlns:a16="http://schemas.microsoft.com/office/drawing/2014/main" id="{968472A5-8A35-4F52-B952-4A22FE39F462}"/>
              </a:ext>
            </a:extLst>
          </p:cNvPr>
          <p:cNvCxnSpPr>
            <a:cxnSpLocks/>
          </p:cNvCxnSpPr>
          <p:nvPr/>
        </p:nvCxnSpPr>
        <p:spPr>
          <a:xfrm>
            <a:off x="922638" y="1255603"/>
            <a:ext cx="1092337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237E4B60-9839-4577-931E-0CB301F3B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13285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ājenes vietturis 1">
            <a:extLst>
              <a:ext uri="{FF2B5EF4-FFF2-40B4-BE49-F238E27FC236}">
                <a16:creationId xmlns:a16="http://schemas.microsoft.com/office/drawing/2014/main" id="{8A6FE1E5-D4EA-47A3-9753-3C67B728A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pic>
        <p:nvPicPr>
          <p:cNvPr id="3" name="Industrial Wire Cable Marking Solutions-TH30F Wire Flying Laser Marking Machine-tinhointelligent.com">
            <a:hlinkClick r:id="" action="ppaction://media"/>
            <a:extLst>
              <a:ext uri="{FF2B5EF4-FFF2-40B4-BE49-F238E27FC236}">
                <a16:creationId xmlns:a16="http://schemas.microsoft.com/office/drawing/2014/main" id="{1714763C-C770-4BF3-999E-168011D6B2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7754" y="475978"/>
            <a:ext cx="11116491" cy="5615260"/>
          </a:xfrm>
          <a:prstGeom prst="rect">
            <a:avLst/>
          </a:prstGeom>
        </p:spPr>
      </p:pic>
      <p:pic>
        <p:nvPicPr>
          <p:cNvPr id="4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1FDB62D5-7DFE-4771-8982-DA6D9AEA2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90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ājenes vietturis 1">
            <a:extLst>
              <a:ext uri="{FF2B5EF4-FFF2-40B4-BE49-F238E27FC236}">
                <a16:creationId xmlns:a16="http://schemas.microsoft.com/office/drawing/2014/main" id="{C022398A-D95C-448B-B3FB-E365B10C0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sp>
        <p:nvSpPr>
          <p:cNvPr id="3" name="Apakšvirsraksts 2">
            <a:extLst>
              <a:ext uri="{FF2B5EF4-FFF2-40B4-BE49-F238E27FC236}">
                <a16:creationId xmlns:a16="http://schemas.microsoft.com/office/drawing/2014/main" id="{CF8CBA6A-7129-45BC-A3DD-AD1B4E31F6A4}"/>
              </a:ext>
            </a:extLst>
          </p:cNvPr>
          <p:cNvSpPr txBox="1">
            <a:spLocks/>
          </p:cNvSpPr>
          <p:nvPr/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lv-LV" dirty="0"/>
          </a:p>
          <a:p>
            <a:endParaRPr lang="lv-LV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C645278-66F3-4F11-8C49-1952AB4DC44E}"/>
              </a:ext>
            </a:extLst>
          </p:cNvPr>
          <p:cNvSpPr txBox="1">
            <a:spLocks/>
          </p:cNvSpPr>
          <p:nvPr/>
        </p:nvSpPr>
        <p:spPr>
          <a:xfrm>
            <a:off x="1335741" y="1122363"/>
            <a:ext cx="9565341" cy="23876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6000" dirty="0"/>
              <a:t>PLASTMASAS METINĀŠANA AR LĀZERI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67FE217-6AF8-47A4-8758-1DBFBAEC08A8}"/>
              </a:ext>
            </a:extLst>
          </p:cNvPr>
          <p:cNvCxnSpPr>
            <a:cxnSpLocks/>
          </p:cNvCxnSpPr>
          <p:nvPr/>
        </p:nvCxnSpPr>
        <p:spPr>
          <a:xfrm>
            <a:off x="1335741" y="3407566"/>
            <a:ext cx="956534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422B6021-F113-43E0-BD4E-C807CFD72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610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1D3507-5965-4035-9FDD-2677A76EF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02C586C-B43C-40CD-9D15-1F33D6BE6EC2}"/>
              </a:ext>
            </a:extLst>
          </p:cNvPr>
          <p:cNvSpPr txBox="1">
            <a:spLocks/>
          </p:cNvSpPr>
          <p:nvPr/>
        </p:nvSpPr>
        <p:spPr>
          <a:xfrm>
            <a:off x="166396" y="-15739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L</a:t>
            </a:r>
            <a:r>
              <a:rPr lang="lv-LV" b="1" dirty="0"/>
              <a:t>ĀZERMARĶĒŠANAS TEHNOLOĢIJAS</a:t>
            </a:r>
            <a:endParaRPr lang="en-US" b="1" dirty="0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6E41FE7F-0E54-421A-BA2F-1D2C590D9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836" y="1142859"/>
            <a:ext cx="6211539" cy="5213491"/>
          </a:xfrm>
          <a:prstGeom prst="rect">
            <a:avLst/>
          </a:prstGeom>
        </p:spPr>
      </p:pic>
      <p:cxnSp>
        <p:nvCxnSpPr>
          <p:cNvPr id="12" name="Straight Connector 27">
            <a:extLst>
              <a:ext uri="{FF2B5EF4-FFF2-40B4-BE49-F238E27FC236}">
                <a16:creationId xmlns:a16="http://schemas.microsoft.com/office/drawing/2014/main" id="{2A603943-7E44-45D0-A2A3-E54823717BFA}"/>
              </a:ext>
            </a:extLst>
          </p:cNvPr>
          <p:cNvCxnSpPr>
            <a:cxnSpLocks/>
          </p:cNvCxnSpPr>
          <p:nvPr/>
        </p:nvCxnSpPr>
        <p:spPr>
          <a:xfrm>
            <a:off x="166396" y="896944"/>
            <a:ext cx="809177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CDC42370-70CC-4ADA-8385-EF9A0E739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07931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ājenes vietturis 1">
            <a:extLst>
              <a:ext uri="{FF2B5EF4-FFF2-40B4-BE49-F238E27FC236}">
                <a16:creationId xmlns:a16="http://schemas.microsoft.com/office/drawing/2014/main" id="{B9BB6AF8-A065-487B-8227-83B6C8279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B8588E3-6744-4EBF-84A9-B07FAB76B35A}"/>
              </a:ext>
            </a:extLst>
          </p:cNvPr>
          <p:cNvSpPr txBox="1">
            <a:spLocks/>
          </p:cNvSpPr>
          <p:nvPr/>
        </p:nvSpPr>
        <p:spPr>
          <a:xfrm>
            <a:off x="838200" y="60824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b="1" dirty="0"/>
              <a:t>PLASTMASAS METINĀŠANA AR LĀZERI</a:t>
            </a:r>
            <a:endParaRPr lang="en-US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99B6F96-B58D-436D-9CED-5BDBD23A0D95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/>
              <a:t>Plastmasas metināšana ar lāzeri, ir lokšņu, plēvju vai citu obejtku metināšana savienošana savā starpā. </a:t>
            </a:r>
            <a:endParaRPr lang="lv-LV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B285785C-CD1C-4434-A4DB-03483965A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570" y="2827562"/>
            <a:ext cx="5253210" cy="334940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2B9FEC1E-D821-4B83-8C3D-223AD72F8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4" y="2827563"/>
            <a:ext cx="5610222" cy="3357018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7" name="Straight Connector 27">
            <a:extLst>
              <a:ext uri="{FF2B5EF4-FFF2-40B4-BE49-F238E27FC236}">
                <a16:creationId xmlns:a16="http://schemas.microsoft.com/office/drawing/2014/main" id="{7938C615-0408-4140-B2F8-7F8B43697065}"/>
              </a:ext>
            </a:extLst>
          </p:cNvPr>
          <p:cNvCxnSpPr>
            <a:cxnSpLocks/>
          </p:cNvCxnSpPr>
          <p:nvPr/>
        </p:nvCxnSpPr>
        <p:spPr>
          <a:xfrm>
            <a:off x="922638" y="1363669"/>
            <a:ext cx="843749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E495C3FC-D799-4486-8602-6F2590831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778571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ājenes vietturis 1">
            <a:extLst>
              <a:ext uri="{FF2B5EF4-FFF2-40B4-BE49-F238E27FC236}">
                <a16:creationId xmlns:a16="http://schemas.microsoft.com/office/drawing/2014/main" id="{E0173C7B-9D06-4BFD-9BD3-C3667840F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5CCBEF5-8A98-498C-A973-5C9586B5CD87}"/>
              </a:ext>
            </a:extLst>
          </p:cNvPr>
          <p:cNvSpPr txBox="1">
            <a:spLocks/>
          </p:cNvSpPr>
          <p:nvPr/>
        </p:nvSpPr>
        <p:spPr>
          <a:xfrm>
            <a:off x="838200" y="70088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b="1" dirty="0"/>
              <a:t>TEHNOLOĢIJA</a:t>
            </a:r>
            <a:endParaRPr lang="en-US" b="1" dirty="0"/>
          </a:p>
        </p:txBody>
      </p:sp>
      <p:pic>
        <p:nvPicPr>
          <p:cNvPr id="4" name="Picture 2" descr="Saistīts attēls">
            <a:extLst>
              <a:ext uri="{FF2B5EF4-FFF2-40B4-BE49-F238E27FC236}">
                <a16:creationId xmlns:a16="http://schemas.microsoft.com/office/drawing/2014/main" id="{6FE9FDFE-E7A6-4D97-9803-62505B0D95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286000" y="1866134"/>
            <a:ext cx="5943600" cy="4353687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5" name="Straight Connector 27">
            <a:extLst>
              <a:ext uri="{FF2B5EF4-FFF2-40B4-BE49-F238E27FC236}">
                <a16:creationId xmlns:a16="http://schemas.microsoft.com/office/drawing/2014/main" id="{1E770645-839C-47EB-98E0-63CBF2EAA75C}"/>
              </a:ext>
            </a:extLst>
          </p:cNvPr>
          <p:cNvCxnSpPr>
            <a:cxnSpLocks/>
          </p:cNvCxnSpPr>
          <p:nvPr/>
        </p:nvCxnSpPr>
        <p:spPr>
          <a:xfrm>
            <a:off x="922638" y="1363669"/>
            <a:ext cx="326697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70253511-E0BE-4F28-8E0F-38AB6D191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95093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ājenes vietturis 1">
            <a:extLst>
              <a:ext uri="{FF2B5EF4-FFF2-40B4-BE49-F238E27FC236}">
                <a16:creationId xmlns:a16="http://schemas.microsoft.com/office/drawing/2014/main" id="{AAC36091-3172-4E08-B519-4594E2DF2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A3EAD5A2-654B-4B92-9554-5D1F7A5EE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14" y="1690688"/>
            <a:ext cx="10925178" cy="348614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11B630E-E7BD-4F15-9690-C27B8BACE54D}"/>
              </a:ext>
            </a:extLst>
          </p:cNvPr>
          <p:cNvSpPr txBox="1">
            <a:spLocks/>
          </p:cNvSpPr>
          <p:nvPr/>
        </p:nvSpPr>
        <p:spPr>
          <a:xfrm>
            <a:off x="838200" y="70088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b="1" dirty="0"/>
              <a:t>TEHNOLOĢIJA</a:t>
            </a:r>
            <a:endParaRPr lang="en-US" b="1" dirty="0"/>
          </a:p>
        </p:txBody>
      </p:sp>
      <p:cxnSp>
        <p:nvCxnSpPr>
          <p:cNvPr id="5" name="Straight Connector 27">
            <a:extLst>
              <a:ext uri="{FF2B5EF4-FFF2-40B4-BE49-F238E27FC236}">
                <a16:creationId xmlns:a16="http://schemas.microsoft.com/office/drawing/2014/main" id="{94C2927A-125E-4277-B613-71C05A52B863}"/>
              </a:ext>
            </a:extLst>
          </p:cNvPr>
          <p:cNvCxnSpPr>
            <a:cxnSpLocks/>
          </p:cNvCxnSpPr>
          <p:nvPr/>
        </p:nvCxnSpPr>
        <p:spPr>
          <a:xfrm>
            <a:off x="922638" y="1363669"/>
            <a:ext cx="326697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BC02DFBE-7441-4D58-B9EF-A24BAC9FC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407370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ājenes vietturis 1">
            <a:extLst>
              <a:ext uri="{FF2B5EF4-FFF2-40B4-BE49-F238E27FC236}">
                <a16:creationId xmlns:a16="http://schemas.microsoft.com/office/drawing/2014/main" id="{19096013-746D-4371-BAF4-345BCBA7D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714A502-D253-4F4D-8763-F0A9CBA0E6AB}"/>
              </a:ext>
            </a:extLst>
          </p:cNvPr>
          <p:cNvSpPr txBox="1">
            <a:spLocks/>
          </p:cNvSpPr>
          <p:nvPr/>
        </p:nvSpPr>
        <p:spPr>
          <a:xfrm>
            <a:off x="838200" y="70088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b="1" dirty="0"/>
              <a:t>MATERIĀLU SADERĪBA</a:t>
            </a: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1071B7-21A9-49F4-84B6-FC4771931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888" y="1690689"/>
            <a:ext cx="10106021" cy="4645947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5" name="Straight Connector 27">
            <a:extLst>
              <a:ext uri="{FF2B5EF4-FFF2-40B4-BE49-F238E27FC236}">
                <a16:creationId xmlns:a16="http://schemas.microsoft.com/office/drawing/2014/main" id="{F1274C7B-6E74-4B5B-8748-073551F55249}"/>
              </a:ext>
            </a:extLst>
          </p:cNvPr>
          <p:cNvCxnSpPr>
            <a:cxnSpLocks/>
          </p:cNvCxnSpPr>
          <p:nvPr/>
        </p:nvCxnSpPr>
        <p:spPr>
          <a:xfrm>
            <a:off x="922638" y="1363669"/>
            <a:ext cx="50459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A8DD69B7-0A91-42DB-9A6A-659D3FABA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84495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ājenes vietturis 1">
            <a:extLst>
              <a:ext uri="{FF2B5EF4-FFF2-40B4-BE49-F238E27FC236}">
                <a16:creationId xmlns:a16="http://schemas.microsoft.com/office/drawing/2014/main" id="{62A90FF3-C021-421F-A1B0-20DDB0D1A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B0F4D7C-F4A6-4E8C-9D6C-3841DE8FB5E1}"/>
              </a:ext>
            </a:extLst>
          </p:cNvPr>
          <p:cNvSpPr txBox="1">
            <a:spLocks/>
          </p:cNvSpPr>
          <p:nvPr/>
        </p:nvSpPr>
        <p:spPr>
          <a:xfrm>
            <a:off x="1378330" y="1109369"/>
            <a:ext cx="3444325" cy="56531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2000" b="1" dirty="0"/>
              <a:t>Metināšana pa kontūru</a:t>
            </a:r>
            <a:endParaRPr lang="en-US" sz="2000" b="1" dirty="0"/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E127758A-5A42-406B-807A-0E7F648666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34419" y="1741730"/>
            <a:ext cx="3444325" cy="368099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ABB5F12A-873F-4149-B39E-3209BF4FD2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209577" y="1777246"/>
            <a:ext cx="3772850" cy="360997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5C82403F-3C88-40A2-9A66-EE1BC6B06A4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982428" y="1994763"/>
            <a:ext cx="3829360" cy="317493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718954A-BE6C-44EB-BB2B-BA2A760A6162}"/>
              </a:ext>
            </a:extLst>
          </p:cNvPr>
          <p:cNvSpPr txBox="1"/>
          <p:nvPr/>
        </p:nvSpPr>
        <p:spPr>
          <a:xfrm>
            <a:off x="4822655" y="1006809"/>
            <a:ext cx="2546686" cy="5653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2000" b="1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Sinhronā metināšana</a:t>
            </a:r>
            <a:endParaRPr lang="en-US" sz="2000" b="1" i="0" u="none" strike="noStrike" kern="1200" cap="none" spc="0" baseline="0" dirty="0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5F6B8BB-8855-47ED-9020-E352B9798CDA}"/>
              </a:ext>
            </a:extLst>
          </p:cNvPr>
          <p:cNvSpPr txBox="1"/>
          <p:nvPr/>
        </p:nvSpPr>
        <p:spPr>
          <a:xfrm>
            <a:off x="8101263" y="1006809"/>
            <a:ext cx="3069183" cy="5653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2000" b="1" i="0" u="none" strike="noStrike" kern="1200" cap="none" spc="0" baseline="0" dirty="0" err="1">
                <a:solidFill>
                  <a:srgbClr val="000000"/>
                </a:solidFill>
                <a:uFillTx/>
                <a:latin typeface="Calibri Light"/>
              </a:rPr>
              <a:t>Kvazisinhronā</a:t>
            </a:r>
            <a:r>
              <a:rPr lang="lv-LV" sz="2000" b="1" i="0" u="none" strike="noStrike" kern="1200" cap="none" spc="0" baseline="0" dirty="0">
                <a:solidFill>
                  <a:srgbClr val="000000"/>
                </a:solidFill>
                <a:uFillTx/>
                <a:latin typeface="Calibri Light"/>
              </a:rPr>
              <a:t> metināšana</a:t>
            </a:r>
            <a:endParaRPr lang="en-US" sz="2000" b="1" i="0" u="none" strike="noStrike" kern="1200" cap="none" spc="0" baseline="0" dirty="0">
              <a:solidFill>
                <a:srgbClr val="000000"/>
              </a:solidFill>
              <a:uFillTx/>
              <a:latin typeface="Calibri Light"/>
            </a:endParaRPr>
          </a:p>
        </p:txBody>
      </p:sp>
      <p:pic>
        <p:nvPicPr>
          <p:cNvPr id="9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A459DAFD-C12F-47F0-9D06-06DE5226F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3691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ājenes vietturis 1">
            <a:extLst>
              <a:ext uri="{FF2B5EF4-FFF2-40B4-BE49-F238E27FC236}">
                <a16:creationId xmlns:a16="http://schemas.microsoft.com/office/drawing/2014/main" id="{3BEAF295-3E26-48B0-B22C-FCFF4FA39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6ECF90E-31EF-4D78-BB24-434237516653}"/>
              </a:ext>
            </a:extLst>
          </p:cNvPr>
          <p:cNvSpPr txBox="1">
            <a:spLocks/>
          </p:cNvSpPr>
          <p:nvPr/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b="1" dirty="0"/>
              <a:t>PIELIETOJUMS</a:t>
            </a:r>
            <a:endParaRPr lang="en-US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FADA2E8-4390-471A-AFB6-A01562821382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/>
              <a:t>Autobūvē;</a:t>
            </a:r>
          </a:p>
          <a:p>
            <a:r>
              <a:rPr lang="lv-LV"/>
              <a:t>Medicīnas nozarēs;</a:t>
            </a:r>
          </a:p>
          <a:p>
            <a:r>
              <a:rPr lang="lv-LV"/>
              <a:t>Pārtikas rūpniecībā;</a:t>
            </a:r>
          </a:p>
          <a:p>
            <a:r>
              <a:rPr lang="lv-LV"/>
              <a:t>Mikroelektronika.</a:t>
            </a:r>
          </a:p>
          <a:p>
            <a:endParaRPr lang="en-US" dirty="0"/>
          </a:p>
        </p:txBody>
      </p:sp>
      <p:pic>
        <p:nvPicPr>
          <p:cNvPr id="5" name="Picture 2" descr="http://www.newchemistry.ru/images/img/letters/1135.jpg">
            <a:extLst>
              <a:ext uri="{FF2B5EF4-FFF2-40B4-BE49-F238E27FC236}">
                <a16:creationId xmlns:a16="http://schemas.microsoft.com/office/drawing/2014/main" id="{F89D522F-BABC-4871-9C67-60CAF38FC5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200397" y="1825836"/>
            <a:ext cx="4666810" cy="1994832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6" name="Straight Connector 27">
            <a:extLst>
              <a:ext uri="{FF2B5EF4-FFF2-40B4-BE49-F238E27FC236}">
                <a16:creationId xmlns:a16="http://schemas.microsoft.com/office/drawing/2014/main" id="{F89CAF6C-32E1-4326-B0CA-73093D2416EC}"/>
              </a:ext>
            </a:extLst>
          </p:cNvPr>
          <p:cNvCxnSpPr>
            <a:cxnSpLocks/>
          </p:cNvCxnSpPr>
          <p:nvPr/>
        </p:nvCxnSpPr>
        <p:spPr>
          <a:xfrm>
            <a:off x="922638" y="1363669"/>
            <a:ext cx="324203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3BA3F3F6-59C3-4492-874D-83A67F2B5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64525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ājenes vietturis 1">
            <a:extLst>
              <a:ext uri="{FF2B5EF4-FFF2-40B4-BE49-F238E27FC236}">
                <a16:creationId xmlns:a16="http://schemas.microsoft.com/office/drawing/2014/main" id="{6B9AE600-82BD-4730-8DE4-A5919A01A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FABD818-740E-4B8A-BCB2-55C26799E2FB}"/>
              </a:ext>
            </a:extLst>
          </p:cNvPr>
          <p:cNvSpPr txBox="1">
            <a:spLocks/>
          </p:cNvSpPr>
          <p:nvPr/>
        </p:nvSpPr>
        <p:spPr>
          <a:xfrm>
            <a:off x="838200" y="70088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b="1" dirty="0"/>
              <a:t>PRIEKŠROCĪBAS</a:t>
            </a:r>
            <a:endParaRPr lang="en-US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EB1709A-6987-46AC-85D3-03FB286A5369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lv-LV"/>
              <a:t>Bez kontakta tehnoloģija;</a:t>
            </a:r>
          </a:p>
          <a:p>
            <a:pPr>
              <a:lnSpc>
                <a:spcPct val="80000"/>
              </a:lnSpc>
            </a:pPr>
            <a:r>
              <a:rPr lang="lv-LV"/>
              <a:t>Liels metināšanas ātrums;</a:t>
            </a:r>
          </a:p>
          <a:p>
            <a:pPr>
              <a:lnSpc>
                <a:spcPct val="80000"/>
              </a:lnSpc>
            </a:pPr>
            <a:r>
              <a:rPr lang="lv-LV"/>
              <a:t>Iespējams izmantot manipulātoru;</a:t>
            </a:r>
          </a:p>
          <a:p>
            <a:pPr>
              <a:lnSpc>
                <a:spcPct val="80000"/>
              </a:lnSpc>
            </a:pPr>
            <a:r>
              <a:rPr lang="lv-LV"/>
              <a:t>Zibšņa neesamība;</a:t>
            </a:r>
          </a:p>
          <a:p>
            <a:pPr>
              <a:lnSpc>
                <a:spcPct val="80000"/>
              </a:lnSpc>
            </a:pPr>
            <a:r>
              <a:rPr lang="lv-LV"/>
              <a:t>Augsta izturība;</a:t>
            </a:r>
          </a:p>
          <a:p>
            <a:pPr>
              <a:lnSpc>
                <a:spcPct val="80000"/>
              </a:lnSpc>
            </a:pPr>
            <a:r>
              <a:rPr lang="lv-LV"/>
              <a:t>Iespēja realizēt augstas precizitātes darbus;</a:t>
            </a:r>
          </a:p>
          <a:p>
            <a:pPr>
              <a:lnSpc>
                <a:spcPct val="80000"/>
              </a:lnSpc>
            </a:pPr>
            <a:r>
              <a:rPr lang="lv-LV"/>
              <a:t>Vibrācijas neesamība;</a:t>
            </a:r>
          </a:p>
          <a:p>
            <a:pPr>
              <a:lnSpc>
                <a:spcPct val="80000"/>
              </a:lnSpc>
            </a:pPr>
            <a:r>
              <a:rPr lang="lv-LV"/>
              <a:t>Iespēja izveidot hermētisku metinājumu;</a:t>
            </a:r>
          </a:p>
          <a:p>
            <a:pPr>
              <a:lnSpc>
                <a:spcPct val="80000"/>
              </a:lnSpc>
            </a:pPr>
            <a:r>
              <a:rPr lang="lv-LV"/>
              <a:t>Minimāli termiskie bojājumi vai deformācijas;</a:t>
            </a: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endParaRPr lang="en-US" dirty="0"/>
          </a:p>
        </p:txBody>
      </p:sp>
      <p:cxnSp>
        <p:nvCxnSpPr>
          <p:cNvPr id="5" name="Straight Connector 27">
            <a:extLst>
              <a:ext uri="{FF2B5EF4-FFF2-40B4-BE49-F238E27FC236}">
                <a16:creationId xmlns:a16="http://schemas.microsoft.com/office/drawing/2014/main" id="{F1196343-D1CA-4EE0-8237-A48675E94BEC}"/>
              </a:ext>
            </a:extLst>
          </p:cNvPr>
          <p:cNvCxnSpPr>
            <a:cxnSpLocks/>
          </p:cNvCxnSpPr>
          <p:nvPr/>
        </p:nvCxnSpPr>
        <p:spPr>
          <a:xfrm>
            <a:off x="922638" y="1363669"/>
            <a:ext cx="347479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030EA807-7B2F-4971-A873-C6CAC5ADC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64769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ājenes vietturis 1">
            <a:extLst>
              <a:ext uri="{FF2B5EF4-FFF2-40B4-BE49-F238E27FC236}">
                <a16:creationId xmlns:a16="http://schemas.microsoft.com/office/drawing/2014/main" id="{DC6BBC7B-D76A-4034-94D9-0C5651800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96CDCBF-B88D-498E-852C-306BDF729517}"/>
              </a:ext>
            </a:extLst>
          </p:cNvPr>
          <p:cNvSpPr txBox="1">
            <a:spLocks/>
          </p:cNvSpPr>
          <p:nvPr/>
        </p:nvSpPr>
        <p:spPr>
          <a:xfrm>
            <a:off x="1901825" y="773114"/>
            <a:ext cx="8388350" cy="21605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lv-LV" altLang="en-US" sz="3200" b="1" dirty="0"/>
          </a:p>
          <a:p>
            <a:pPr algn="ctr"/>
            <a:r>
              <a:rPr lang="lv-LV" altLang="en-US" sz="4800" dirty="0"/>
              <a:t>LĀZERTEHNOLOĢIJU IZMANTOŠANA INOVATĪVIEM RISINĀJUMIEM TEKSTILA UN ĀDAS IZSTRĀDĀJUMOS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C79DE50-5941-4E83-903B-7E84CC4A3B61}"/>
              </a:ext>
            </a:extLst>
          </p:cNvPr>
          <p:cNvSpPr txBox="1">
            <a:spLocks/>
          </p:cNvSpPr>
          <p:nvPr/>
        </p:nvSpPr>
        <p:spPr>
          <a:xfrm>
            <a:off x="3359150" y="4815333"/>
            <a:ext cx="5473700" cy="576262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  <a:defRPr/>
            </a:pPr>
            <a:r>
              <a:rPr lang="lv-LV" sz="2000" dirty="0"/>
              <a:t>Lektore, pētniece </a:t>
            </a:r>
            <a:r>
              <a:rPr lang="lv-LV" sz="2000" dirty="0" err="1"/>
              <a:t>Mg.sc.ing</a:t>
            </a:r>
            <a:r>
              <a:rPr lang="lv-LV" sz="2000" dirty="0"/>
              <a:t>., </a:t>
            </a:r>
            <a:r>
              <a:rPr lang="lv-LV" sz="2000" dirty="0" err="1"/>
              <a:t>Mg.paed</a:t>
            </a:r>
            <a:r>
              <a:rPr lang="lv-LV" sz="2000" dirty="0"/>
              <a:t>., Mg. </a:t>
            </a:r>
            <a:r>
              <a:rPr lang="lv-LV" sz="2000" dirty="0" err="1"/>
              <a:t>Design</a:t>
            </a:r>
            <a:r>
              <a:rPr lang="lv-LV" sz="2000" dirty="0"/>
              <a:t> Silvija </a:t>
            </a:r>
            <a:r>
              <a:rPr lang="lv-LV" sz="2000" dirty="0" err="1"/>
              <a:t>Mežinska</a:t>
            </a:r>
            <a:endParaRPr lang="lv-LV" sz="2000" dirty="0"/>
          </a:p>
        </p:txBody>
      </p:sp>
      <p:pic>
        <p:nvPicPr>
          <p:cNvPr id="7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40F4B23B-1E3B-4DA9-AD1D-C70D9AC5D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4">
            <a:extLst>
              <a:ext uri="{FF2B5EF4-FFF2-40B4-BE49-F238E27FC236}">
                <a16:creationId xmlns:a16="http://schemas.microsoft.com/office/drawing/2014/main" id="{41CD96E1-AF71-4029-93D9-E9BCDF04A2C7}"/>
              </a:ext>
            </a:extLst>
          </p:cNvPr>
          <p:cNvCxnSpPr>
            <a:cxnSpLocks/>
          </p:cNvCxnSpPr>
          <p:nvPr/>
        </p:nvCxnSpPr>
        <p:spPr>
          <a:xfrm>
            <a:off x="2425233" y="4264816"/>
            <a:ext cx="73415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223546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ājenes vietturis 1">
            <a:extLst>
              <a:ext uri="{FF2B5EF4-FFF2-40B4-BE49-F238E27FC236}">
                <a16:creationId xmlns:a16="http://schemas.microsoft.com/office/drawing/2014/main" id="{7E8C76E3-AE25-4C49-81A2-24949E178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52CB7380-FEF8-4754-BC04-20E88FCE6EE9}"/>
              </a:ext>
            </a:extLst>
          </p:cNvPr>
          <p:cNvSpPr/>
          <p:nvPr/>
        </p:nvSpPr>
        <p:spPr>
          <a:xfrm>
            <a:off x="516948" y="1687354"/>
            <a:ext cx="7993062" cy="461664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lv-LV" altLang="en-US" b="1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lv-LV" b="1" dirty="0"/>
              <a:t>Inovatīvu risinājumu tekstilizstrādājumu dizainparaugu izstrāde, integrējot </a:t>
            </a:r>
            <a:r>
              <a:rPr lang="lv-LV" b="1" dirty="0" err="1"/>
              <a:t>tekstildrānās</a:t>
            </a:r>
            <a:r>
              <a:rPr lang="lv-LV" b="1" dirty="0"/>
              <a:t> </a:t>
            </a:r>
            <a:r>
              <a:rPr lang="lv-LV" b="1" dirty="0" err="1"/>
              <a:t>lāzerapstrādes</a:t>
            </a:r>
            <a:r>
              <a:rPr lang="lv-LV" b="1" dirty="0"/>
              <a:t> (</a:t>
            </a:r>
            <a:r>
              <a:rPr lang="lv-LV" b="1" dirty="0" err="1"/>
              <a:t>lāzermarķēšana</a:t>
            </a:r>
            <a:r>
              <a:rPr lang="lv-LV" b="1" dirty="0"/>
              <a:t>) tehnoloģijas </a:t>
            </a:r>
            <a:r>
              <a:rPr lang="lv-LV" dirty="0"/>
              <a:t>Reģ.nr. 13.15/10</a:t>
            </a:r>
          </a:p>
          <a:p>
            <a:pPr>
              <a:defRPr/>
            </a:pPr>
            <a:endParaRPr lang="lv-LV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lv-LV" altLang="en-US" b="1" dirty="0"/>
              <a:t>Starpdisciplināri pētījumi </a:t>
            </a:r>
            <a:r>
              <a:rPr lang="lv-LV" altLang="en-US" b="1" dirty="0" err="1"/>
              <a:t>lāzerapstrādes</a:t>
            </a:r>
            <a:r>
              <a:rPr lang="lv-LV" altLang="en-US" b="1" dirty="0"/>
              <a:t> (</a:t>
            </a:r>
            <a:r>
              <a:rPr lang="lv-LV" altLang="en-US" b="1" dirty="0" err="1"/>
              <a:t>lāzergravēšanas</a:t>
            </a:r>
            <a:r>
              <a:rPr lang="lv-LV" altLang="en-US" b="1" dirty="0"/>
              <a:t>, </a:t>
            </a:r>
            <a:r>
              <a:rPr lang="lv-LV" altLang="en-US" b="1" dirty="0" err="1"/>
              <a:t>lāzergriešanas</a:t>
            </a:r>
            <a:r>
              <a:rPr lang="lv-LV" altLang="en-US" b="1" dirty="0"/>
              <a:t>) tehnoloģiju pielietojumam tekstilmateriālos </a:t>
            </a:r>
          </a:p>
          <a:p>
            <a:pPr>
              <a:defRPr/>
            </a:pPr>
            <a:r>
              <a:rPr lang="lv-LV" altLang="en-US" b="1" dirty="0"/>
              <a:t>     </a:t>
            </a:r>
            <a:r>
              <a:rPr lang="lv-LV" altLang="en-US" dirty="0"/>
              <a:t>Reģ.nr. 17.15/1</a:t>
            </a:r>
          </a:p>
          <a:p>
            <a:pPr>
              <a:defRPr/>
            </a:pPr>
            <a:endParaRPr lang="lv-LV" altLang="en-US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lv-LV" altLang="en-US" dirty="0"/>
              <a:t>projekts  „</a:t>
            </a:r>
            <a:r>
              <a:rPr lang="lv-LV" altLang="en-US" b="1" dirty="0" err="1"/>
              <a:t>European</a:t>
            </a:r>
            <a:r>
              <a:rPr lang="lv-LV" altLang="en-US" b="1" dirty="0"/>
              <a:t> </a:t>
            </a:r>
            <a:r>
              <a:rPr lang="lv-LV" altLang="en-US" b="1" dirty="0" err="1"/>
              <a:t>Connections</a:t>
            </a:r>
            <a:r>
              <a:rPr lang="lv-LV" altLang="en-US" b="1" dirty="0"/>
              <a:t> </a:t>
            </a:r>
            <a:r>
              <a:rPr lang="lv-LV" altLang="en-US" b="1" dirty="0" err="1"/>
              <a:t>in</a:t>
            </a:r>
            <a:r>
              <a:rPr lang="lv-LV" altLang="en-US" b="1" dirty="0"/>
              <a:t> </a:t>
            </a:r>
            <a:r>
              <a:rPr lang="lv-LV" altLang="en-US" b="1" dirty="0" err="1"/>
              <a:t>Digital</a:t>
            </a:r>
            <a:r>
              <a:rPr lang="lv-LV" altLang="en-US" b="1" dirty="0"/>
              <a:t> Arts –EUCIDA</a:t>
            </a:r>
            <a:r>
              <a:rPr lang="lv-LV" altLang="en-US" dirty="0"/>
              <a:t>”, kura mērķis ir integrēt izstrādājumos </a:t>
            </a:r>
            <a:r>
              <a:rPr lang="lv-LV" altLang="en-US" dirty="0" err="1"/>
              <a:t>lāzerapstrādes</a:t>
            </a:r>
            <a:r>
              <a:rPr lang="lv-LV" altLang="en-US" dirty="0"/>
              <a:t> tehnoloģijas. darba praktisko </a:t>
            </a:r>
            <a:r>
              <a:rPr lang="lv-LV" altLang="en-US" b="1" dirty="0"/>
              <a:t>rezultātu prezentācija izstādēs „Digitālais eksperiments dizainā I, II” Lūznavas muižā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lv-LV" altLang="en-US" dirty="0"/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lv-LV" altLang="en-US" dirty="0">
                <a:solidFill>
                  <a:prstClr val="black"/>
                </a:solidFill>
              </a:rPr>
              <a:t>  projekts „</a:t>
            </a:r>
            <a:r>
              <a:rPr lang="lv-LV" altLang="en-US" dirty="0" err="1">
                <a:solidFill>
                  <a:prstClr val="black"/>
                </a:solidFill>
              </a:rPr>
              <a:t>Interreg</a:t>
            </a:r>
            <a:r>
              <a:rPr lang="lv-LV" altLang="en-US" dirty="0">
                <a:solidFill>
                  <a:prstClr val="black"/>
                </a:solidFill>
              </a:rPr>
              <a:t> V-A Latvia – </a:t>
            </a:r>
            <a:r>
              <a:rPr lang="lv-LV" altLang="en-US" dirty="0" err="1">
                <a:solidFill>
                  <a:prstClr val="black"/>
                </a:solidFill>
              </a:rPr>
              <a:t>Lithuania</a:t>
            </a:r>
            <a:r>
              <a:rPr lang="lv-LV" altLang="en-US" dirty="0">
                <a:solidFill>
                  <a:prstClr val="black"/>
                </a:solidFill>
              </a:rPr>
              <a:t> </a:t>
            </a:r>
            <a:r>
              <a:rPr lang="lv-LV" altLang="en-US" dirty="0" err="1">
                <a:solidFill>
                  <a:prstClr val="black"/>
                </a:solidFill>
              </a:rPr>
              <a:t>Programme</a:t>
            </a:r>
            <a:r>
              <a:rPr lang="lv-LV" altLang="en-US" dirty="0">
                <a:solidFill>
                  <a:prstClr val="black"/>
                </a:solidFill>
              </a:rPr>
              <a:t> 2014-2020  </a:t>
            </a:r>
          </a:p>
          <a:p>
            <a:pPr>
              <a:defRPr/>
            </a:pPr>
            <a:r>
              <a:rPr lang="lv-LV" altLang="en-US" dirty="0">
                <a:solidFill>
                  <a:prstClr val="black"/>
                </a:solidFill>
              </a:rPr>
              <a:t>     </a:t>
            </a:r>
            <a:r>
              <a:rPr lang="lv-LV" altLang="en-US" b="1" dirty="0" err="1">
                <a:solidFill>
                  <a:prstClr val="black"/>
                </a:solidFill>
              </a:rPr>
              <a:t>SalesLabs</a:t>
            </a:r>
            <a:r>
              <a:rPr lang="lv-LV" altLang="en-US" b="1" dirty="0">
                <a:solidFill>
                  <a:prstClr val="black"/>
                </a:solidFill>
              </a:rPr>
              <a:t> </a:t>
            </a:r>
            <a:r>
              <a:rPr lang="lv-LV" altLang="en-US" b="1" dirty="0" err="1">
                <a:solidFill>
                  <a:prstClr val="black"/>
                </a:solidFill>
              </a:rPr>
              <a:t>for</a:t>
            </a:r>
            <a:r>
              <a:rPr lang="lv-LV" altLang="en-US" b="1" dirty="0">
                <a:solidFill>
                  <a:prstClr val="black"/>
                </a:solidFill>
              </a:rPr>
              <a:t> </a:t>
            </a:r>
            <a:r>
              <a:rPr lang="lv-LV" altLang="en-US" b="1" dirty="0" err="1">
                <a:solidFill>
                  <a:prstClr val="black"/>
                </a:solidFill>
              </a:rPr>
              <a:t>employability</a:t>
            </a:r>
            <a:r>
              <a:rPr lang="lv-LV" altLang="en-US" b="1" dirty="0">
                <a:solidFill>
                  <a:prstClr val="black"/>
                </a:solidFill>
              </a:rPr>
              <a:t> </a:t>
            </a:r>
            <a:r>
              <a:rPr lang="lv-LV" altLang="en-US" b="1" dirty="0" err="1">
                <a:solidFill>
                  <a:prstClr val="black"/>
                </a:solidFill>
              </a:rPr>
              <a:t>competencies</a:t>
            </a:r>
            <a:r>
              <a:rPr lang="lv-LV" altLang="en-US" b="1" dirty="0">
                <a:solidFill>
                  <a:prstClr val="black"/>
                </a:solidFill>
              </a:rPr>
              <a:t> </a:t>
            </a:r>
            <a:r>
              <a:rPr lang="lv-LV" altLang="en-US" b="1" dirty="0" err="1">
                <a:solidFill>
                  <a:prstClr val="black"/>
                </a:solidFill>
              </a:rPr>
              <a:t>development</a:t>
            </a:r>
            <a:r>
              <a:rPr lang="lv-LV" altLang="en-US" b="1" dirty="0">
                <a:solidFill>
                  <a:prstClr val="black"/>
                </a:solidFill>
              </a:rPr>
              <a:t>/</a:t>
            </a:r>
            <a:r>
              <a:rPr lang="lv-LV" altLang="en-US" b="1" dirty="0" err="1">
                <a:solidFill>
                  <a:prstClr val="black"/>
                </a:solidFill>
              </a:rPr>
              <a:t>SalesLabs</a:t>
            </a:r>
            <a:r>
              <a:rPr lang="lv-LV" altLang="en-US" dirty="0">
                <a:solidFill>
                  <a:prstClr val="black"/>
                </a:solidFill>
              </a:rPr>
              <a:t> </a:t>
            </a:r>
          </a:p>
          <a:p>
            <a:pPr>
              <a:defRPr/>
            </a:pPr>
            <a:r>
              <a:rPr lang="lv-LV" altLang="en-US" dirty="0">
                <a:solidFill>
                  <a:prstClr val="black"/>
                </a:solidFill>
              </a:rPr>
              <a:t>     No: LLI-184”</a:t>
            </a:r>
            <a:endParaRPr lang="lv-LV" altLang="en-US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lv-LV" altLang="en-US" sz="12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lv-LV" altLang="en-US" sz="12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39086FC-EB63-45C7-9EE9-8AAAEC124D62}"/>
              </a:ext>
            </a:extLst>
          </p:cNvPr>
          <p:cNvSpPr txBox="1">
            <a:spLocks/>
          </p:cNvSpPr>
          <p:nvPr/>
        </p:nvSpPr>
        <p:spPr bwMode="auto">
          <a:xfrm>
            <a:off x="516948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/>
            <a:r>
              <a:rPr lang="lv-LV" altLang="en-US" sz="4000" b="1" dirty="0"/>
              <a:t>RĒZEKNES TEHNOLOĢIJU AKADĒMIJAS ZINĀTNISKAIS GRANTS PĒTNIECĪBAI, PROJEKTI</a:t>
            </a:r>
            <a:endParaRPr lang="en-US" sz="4000" b="1" dirty="0"/>
          </a:p>
        </p:txBody>
      </p:sp>
      <p:cxnSp>
        <p:nvCxnSpPr>
          <p:cNvPr id="5" name="Straight Connector 27">
            <a:extLst>
              <a:ext uri="{FF2B5EF4-FFF2-40B4-BE49-F238E27FC236}">
                <a16:creationId xmlns:a16="http://schemas.microsoft.com/office/drawing/2014/main" id="{6B4565B4-FA10-43E3-A05B-84C833E9B972}"/>
              </a:ext>
            </a:extLst>
          </p:cNvPr>
          <p:cNvCxnSpPr>
            <a:cxnSpLocks/>
          </p:cNvCxnSpPr>
          <p:nvPr/>
        </p:nvCxnSpPr>
        <p:spPr>
          <a:xfrm>
            <a:off x="588057" y="1773982"/>
            <a:ext cx="926252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78DB2FB7-0E25-4152-A09F-8B2DF8706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796424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ājenes vietturis 1">
            <a:extLst>
              <a:ext uri="{FF2B5EF4-FFF2-40B4-BE49-F238E27FC236}">
                <a16:creationId xmlns:a16="http://schemas.microsoft.com/office/drawing/2014/main" id="{B8D7AA35-9FBF-4A66-B2E9-E23EF486A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pic>
        <p:nvPicPr>
          <p:cNvPr id="3" name="Picture 4" descr="AttÄlu rezultÄti vaicÄjumam âlÄzerapstrÄdes tehnoloÄ£ijasâ">
            <a:extLst>
              <a:ext uri="{FF2B5EF4-FFF2-40B4-BE49-F238E27FC236}">
                <a16:creationId xmlns:a16="http://schemas.microsoft.com/office/drawing/2014/main" id="{D58D82A2-7BA2-40CF-8F11-03639FC8D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343" y="903287"/>
            <a:ext cx="8977313" cy="505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09A6E6F4-CA67-4B51-A6AD-57CE28F1A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98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ājenes vietturis 1">
            <a:extLst>
              <a:ext uri="{FF2B5EF4-FFF2-40B4-BE49-F238E27FC236}">
                <a16:creationId xmlns:a16="http://schemas.microsoft.com/office/drawing/2014/main" id="{AE8EDB8B-43FE-4F57-BA27-B3615C9AC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1E2E89A4-A98C-4640-AA2F-D8B2976F16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761" b="15502"/>
          <a:stretch/>
        </p:blipFill>
        <p:spPr>
          <a:xfrm>
            <a:off x="7559762" y="4042997"/>
            <a:ext cx="2460997" cy="2486835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EE724069-4D64-4858-AD4A-7418C0DECC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454" r="33486" b="14070"/>
          <a:stretch/>
        </p:blipFill>
        <p:spPr>
          <a:xfrm>
            <a:off x="7720188" y="159310"/>
            <a:ext cx="4208184" cy="3544369"/>
          </a:xfrm>
          <a:prstGeom prst="rect">
            <a:avLst/>
          </a:prstGeom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C71C6047-242A-4CF3-97D3-D8FC8CE066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628" y="3257081"/>
            <a:ext cx="6934643" cy="3136049"/>
          </a:xfrm>
          <a:prstGeom prst="rect">
            <a:avLst/>
          </a:prstGeom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3BB47DF9-BD47-4307-9881-A23374D950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575" y="159310"/>
            <a:ext cx="3292391" cy="2451364"/>
          </a:xfrm>
          <a:prstGeom prst="rect">
            <a:avLst/>
          </a:prstGeom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4F10BC9A-F540-4084-A281-015B41A5829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8370" b="59736"/>
          <a:stretch/>
        </p:blipFill>
        <p:spPr>
          <a:xfrm>
            <a:off x="4747908" y="-281761"/>
            <a:ext cx="2450363" cy="2820612"/>
          </a:xfrm>
          <a:prstGeom prst="rect">
            <a:avLst/>
          </a:prstGeom>
        </p:spPr>
      </p:pic>
      <p:pic>
        <p:nvPicPr>
          <p:cNvPr id="8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310ABB4A-3400-4421-B90C-79C5915DE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55004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ājenes vietturis 1">
            <a:extLst>
              <a:ext uri="{FF2B5EF4-FFF2-40B4-BE49-F238E27FC236}">
                <a16:creationId xmlns:a16="http://schemas.microsoft.com/office/drawing/2014/main" id="{689761DD-C48A-4349-91AE-3DFCE2BE9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pic>
        <p:nvPicPr>
          <p:cNvPr id="3" name="Picture 2" descr="Lietotāja Technical Textiles attēls.">
            <a:extLst>
              <a:ext uri="{FF2B5EF4-FFF2-40B4-BE49-F238E27FC236}">
                <a16:creationId xmlns:a16="http://schemas.microsoft.com/office/drawing/2014/main" id="{DD52FD60-DFD8-45A4-B623-A0CAE7F0E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371" y="1196180"/>
            <a:ext cx="6697663" cy="446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1C192BDC-7A81-4BED-8774-66127A6E78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629" y="2373312"/>
            <a:ext cx="3167063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EB7C50A-1FE6-47DF-BA88-2885C44BCB2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b="1" dirty="0"/>
              <a:t>LĀZERMARĶĒJUMS SOMĀM</a:t>
            </a:r>
            <a:endParaRPr lang="en-US" b="1" dirty="0"/>
          </a:p>
        </p:txBody>
      </p:sp>
      <p:cxnSp>
        <p:nvCxnSpPr>
          <p:cNvPr id="6" name="Straight Connector 27">
            <a:extLst>
              <a:ext uri="{FF2B5EF4-FFF2-40B4-BE49-F238E27FC236}">
                <a16:creationId xmlns:a16="http://schemas.microsoft.com/office/drawing/2014/main" id="{8869C218-F486-49AB-B456-DDCEE0B9B613}"/>
              </a:ext>
            </a:extLst>
          </p:cNvPr>
          <p:cNvCxnSpPr>
            <a:cxnSpLocks/>
          </p:cNvCxnSpPr>
          <p:nvPr/>
        </p:nvCxnSpPr>
        <p:spPr>
          <a:xfrm>
            <a:off x="947576" y="1122600"/>
            <a:ext cx="621799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58DE9A1B-8CD1-404D-83BE-7B8347527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20504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ājenes vietturis 1">
            <a:extLst>
              <a:ext uri="{FF2B5EF4-FFF2-40B4-BE49-F238E27FC236}">
                <a16:creationId xmlns:a16="http://schemas.microsoft.com/office/drawing/2014/main" id="{AE6BBC8A-C7F8-43C4-AEA0-0B9BD7F4F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ECFF64-16BC-46B2-BB15-87C0944580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37"/>
          <a:stretch>
            <a:fillRect/>
          </a:stretch>
        </p:blipFill>
        <p:spPr bwMode="auto">
          <a:xfrm>
            <a:off x="838200" y="1384539"/>
            <a:ext cx="4652963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0DF2E67-9F4C-49F2-B4F1-D72A14995F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720" y="965439"/>
            <a:ext cx="4067175" cy="524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B2983631-A7A7-42D9-973E-F29C89FF05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030" y="3709289"/>
            <a:ext cx="1870704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23E10D4A-72F7-41E7-9A8B-54E76AD7DC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8" r="6369"/>
          <a:stretch/>
        </p:blipFill>
        <p:spPr bwMode="auto">
          <a:xfrm>
            <a:off x="3804113" y="3718164"/>
            <a:ext cx="2917768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E151585-EDC6-4E31-9281-CFF6234AC16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b="1" dirty="0"/>
              <a:t>BARISTA UNIFORMA</a:t>
            </a:r>
            <a:endParaRPr lang="en-US" b="1" dirty="0"/>
          </a:p>
        </p:txBody>
      </p:sp>
      <p:cxnSp>
        <p:nvCxnSpPr>
          <p:cNvPr id="8" name="Straight Connector 27">
            <a:extLst>
              <a:ext uri="{FF2B5EF4-FFF2-40B4-BE49-F238E27FC236}">
                <a16:creationId xmlns:a16="http://schemas.microsoft.com/office/drawing/2014/main" id="{27BB9873-19CF-409A-B6C3-10040ABECD9D}"/>
              </a:ext>
            </a:extLst>
          </p:cNvPr>
          <p:cNvCxnSpPr>
            <a:cxnSpLocks/>
          </p:cNvCxnSpPr>
          <p:nvPr/>
        </p:nvCxnSpPr>
        <p:spPr>
          <a:xfrm>
            <a:off x="947576" y="1122600"/>
            <a:ext cx="454358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E00DAE7D-FC2A-46B4-88D5-24D6567EC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21493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ājenes vietturis 1">
            <a:extLst>
              <a:ext uri="{FF2B5EF4-FFF2-40B4-BE49-F238E27FC236}">
                <a16:creationId xmlns:a16="http://schemas.microsoft.com/office/drawing/2014/main" id="{F5E23701-0915-437E-B9CE-30E39AE39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pic>
        <p:nvPicPr>
          <p:cNvPr id="3" name="Picture 2" descr="edi_1060">
            <a:extLst>
              <a:ext uri="{FF2B5EF4-FFF2-40B4-BE49-F238E27FC236}">
                <a16:creationId xmlns:a16="http://schemas.microsoft.com/office/drawing/2014/main" id="{1363A2C5-6CA2-4087-84F8-573FB0C47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45142" y="254981"/>
            <a:ext cx="4618038" cy="3082925"/>
          </a:xfrm>
          <a:prstGeom prst="rect">
            <a:avLst/>
          </a:prstGeom>
          <a:noFill/>
        </p:spPr>
      </p:pic>
      <p:pic>
        <p:nvPicPr>
          <p:cNvPr id="4" name="Picture 4" descr="edi_1064">
            <a:extLst>
              <a:ext uri="{FF2B5EF4-FFF2-40B4-BE49-F238E27FC236}">
                <a16:creationId xmlns:a16="http://schemas.microsoft.com/office/drawing/2014/main" id="{D4A4C88F-DB52-4E9B-85BD-AF6FAA09A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142" y="3337906"/>
            <a:ext cx="4618038" cy="308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 descr="dsc_5333">
            <a:extLst>
              <a:ext uri="{FF2B5EF4-FFF2-40B4-BE49-F238E27FC236}">
                <a16:creationId xmlns:a16="http://schemas.microsoft.com/office/drawing/2014/main" id="{8AA979F0-A91B-43A8-9C5E-AC920C68D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80076"/>
            <a:ext cx="4365625" cy="290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4E9A7C7-F0AB-4F73-B4D1-7892AF053744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b="1" dirty="0"/>
              <a:t>DARBNĪCAS</a:t>
            </a:r>
            <a:endParaRPr lang="en-US" b="1" dirty="0"/>
          </a:p>
        </p:txBody>
      </p:sp>
      <p:cxnSp>
        <p:nvCxnSpPr>
          <p:cNvPr id="7" name="Straight Connector 27">
            <a:extLst>
              <a:ext uri="{FF2B5EF4-FFF2-40B4-BE49-F238E27FC236}">
                <a16:creationId xmlns:a16="http://schemas.microsoft.com/office/drawing/2014/main" id="{4B1D5C2A-B3F1-4227-BB68-F545F8DD27F7}"/>
              </a:ext>
            </a:extLst>
          </p:cNvPr>
          <p:cNvCxnSpPr>
            <a:cxnSpLocks/>
          </p:cNvCxnSpPr>
          <p:nvPr/>
        </p:nvCxnSpPr>
        <p:spPr>
          <a:xfrm>
            <a:off x="947576" y="1122600"/>
            <a:ext cx="26102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5E6F87F5-FE3A-4EFF-B616-E2044577B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230982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ājenes vietturis 1">
            <a:extLst>
              <a:ext uri="{FF2B5EF4-FFF2-40B4-BE49-F238E27FC236}">
                <a16:creationId xmlns:a16="http://schemas.microsoft.com/office/drawing/2014/main" id="{A618F417-5F84-4401-8249-0484932E4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sp>
        <p:nvSpPr>
          <p:cNvPr id="3" name="Teksta vietturis 1">
            <a:extLst>
              <a:ext uri="{FF2B5EF4-FFF2-40B4-BE49-F238E27FC236}">
                <a16:creationId xmlns:a16="http://schemas.microsoft.com/office/drawing/2014/main" id="{E9E65A0E-E877-47DC-A0F3-F23DB5796587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219871"/>
            <a:ext cx="4119563" cy="17526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  <a:defRPr/>
            </a:pPr>
            <a:endParaRPr lang="lv-LV" altLang="lv-LV" b="1" dirty="0">
              <a:solidFill>
                <a:srgbClr val="0070C0"/>
              </a:solidFill>
            </a:endParaRPr>
          </a:p>
          <a:p>
            <a:pPr marL="0" indent="0">
              <a:spcBef>
                <a:spcPct val="0"/>
              </a:spcBef>
              <a:buNone/>
              <a:defRPr/>
            </a:pPr>
            <a:endParaRPr lang="lv-LV" altLang="lv-LV" b="1" dirty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  <a:defRPr/>
            </a:pPr>
            <a:endParaRPr lang="lv-LV" altLang="lv-LV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spcBef>
                <a:spcPct val="0"/>
              </a:spcBef>
              <a:buNone/>
              <a:defRPr/>
            </a:pPr>
            <a:r>
              <a:rPr lang="lv-LV" altLang="lv-LV" sz="2000" b="1" dirty="0">
                <a:solidFill>
                  <a:schemeClr val="tx2">
                    <a:lumMod val="75000"/>
                  </a:schemeClr>
                </a:solidFill>
              </a:rPr>
              <a:t>Kolekcija "THE SKETCH"</a:t>
            </a:r>
          </a:p>
          <a:p>
            <a:pPr>
              <a:spcBef>
                <a:spcPct val="0"/>
              </a:spcBef>
              <a:defRPr/>
            </a:pPr>
            <a:endParaRPr lang="lv-LV" altLang="lv-LV" dirty="0"/>
          </a:p>
        </p:txBody>
      </p:sp>
      <p:pic>
        <p:nvPicPr>
          <p:cNvPr id="4" name="Satura vietturis 9">
            <a:extLst>
              <a:ext uri="{FF2B5EF4-FFF2-40B4-BE49-F238E27FC236}">
                <a16:creationId xmlns:a16="http://schemas.microsoft.com/office/drawing/2014/main" id="{07583DBF-2680-4D95-A630-1C988E762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57290" y="0"/>
            <a:ext cx="4505025" cy="3005805"/>
          </a:xfrm>
          <a:prstGeom prst="rect">
            <a:avLst/>
          </a:prstGeom>
        </p:spPr>
      </p:pic>
      <p:pic>
        <p:nvPicPr>
          <p:cNvPr id="5" name="Attēls 11">
            <a:extLst>
              <a:ext uri="{FF2B5EF4-FFF2-40B4-BE49-F238E27FC236}">
                <a16:creationId xmlns:a16="http://schemas.microsoft.com/office/drawing/2014/main" id="{2AE57B0B-1139-4BBB-A7DB-7A0058035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290" y="3298826"/>
            <a:ext cx="4505025" cy="3005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atura vietturis 15">
            <a:extLst>
              <a:ext uri="{FF2B5EF4-FFF2-40B4-BE49-F238E27FC236}">
                <a16:creationId xmlns:a16="http://schemas.microsoft.com/office/drawing/2014/main" id="{6E465948-7A29-4F9F-A248-B0F40F371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28825" y="3298826"/>
            <a:ext cx="3233738" cy="21574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AB06F4-06EA-4186-9C72-728CB8D63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25" y="1733549"/>
            <a:ext cx="1438275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8839F15B-D49F-4F92-B4FA-E056F7ADF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2DA2EC0-8628-4B37-A45C-C24B3B937F7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b="1" dirty="0"/>
              <a:t>ILZE FETJKO</a:t>
            </a:r>
            <a:endParaRPr lang="en-US" b="1" dirty="0"/>
          </a:p>
        </p:txBody>
      </p:sp>
      <p:cxnSp>
        <p:nvCxnSpPr>
          <p:cNvPr id="10" name="Straight Connector 27">
            <a:extLst>
              <a:ext uri="{FF2B5EF4-FFF2-40B4-BE49-F238E27FC236}">
                <a16:creationId xmlns:a16="http://schemas.microsoft.com/office/drawing/2014/main" id="{B91B9409-FB48-4BC4-8BC5-35C01026A22F}"/>
              </a:ext>
            </a:extLst>
          </p:cNvPr>
          <p:cNvCxnSpPr>
            <a:cxnSpLocks/>
          </p:cNvCxnSpPr>
          <p:nvPr/>
        </p:nvCxnSpPr>
        <p:spPr>
          <a:xfrm>
            <a:off x="947576" y="1122600"/>
            <a:ext cx="26102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810051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ājenes vietturis 1">
            <a:extLst>
              <a:ext uri="{FF2B5EF4-FFF2-40B4-BE49-F238E27FC236}">
                <a16:creationId xmlns:a16="http://schemas.microsoft.com/office/drawing/2014/main" id="{3E141681-D0DD-4CC1-96EE-8AD17EDE9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sp>
        <p:nvSpPr>
          <p:cNvPr id="3" name="Teksta vietturis 1">
            <a:extLst>
              <a:ext uri="{FF2B5EF4-FFF2-40B4-BE49-F238E27FC236}">
                <a16:creationId xmlns:a16="http://schemas.microsoft.com/office/drawing/2014/main" id="{DAFC90BC-0DE6-4607-91F9-66DABFBD045D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2186218"/>
            <a:ext cx="4119563" cy="15240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  <a:defRPr/>
            </a:pPr>
            <a:r>
              <a:rPr lang="lv-LV" altLang="lv-LV" sz="2200" b="1" dirty="0">
                <a:solidFill>
                  <a:schemeClr val="tx2">
                    <a:lumMod val="75000"/>
                  </a:schemeClr>
                </a:solidFill>
              </a:rPr>
              <a:t>Dekoratīvie aksesuāri, veste “GEOMETRIC</a:t>
            </a:r>
            <a:r>
              <a:rPr lang="lv-LV" altLang="lv-LV" sz="2000" b="1" dirty="0">
                <a:solidFill>
                  <a:schemeClr val="tx2">
                    <a:lumMod val="75000"/>
                  </a:schemeClr>
                </a:solidFill>
              </a:rPr>
              <a:t>” </a:t>
            </a:r>
          </a:p>
        </p:txBody>
      </p:sp>
      <p:pic>
        <p:nvPicPr>
          <p:cNvPr id="4" name="Satura vietturis 7">
            <a:extLst>
              <a:ext uri="{FF2B5EF4-FFF2-40B4-BE49-F238E27FC236}">
                <a16:creationId xmlns:a16="http://schemas.microsoft.com/office/drawing/2014/main" id="{6070ACB8-D8B4-4F8E-939B-51CAEF63A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76426" y="3241790"/>
            <a:ext cx="3848100" cy="2566988"/>
          </a:xfrm>
          <a:prstGeom prst="rect">
            <a:avLst/>
          </a:prstGeom>
        </p:spPr>
      </p:pic>
      <p:pic>
        <p:nvPicPr>
          <p:cNvPr id="5" name="Attēls 11">
            <a:extLst>
              <a:ext uri="{FF2B5EF4-FFF2-40B4-BE49-F238E27FC236}">
                <a16:creationId xmlns:a16="http://schemas.microsoft.com/office/drawing/2014/main" id="{22729B39-1D66-46C5-84EB-3778DB313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910" y="347057"/>
            <a:ext cx="4007565" cy="6009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839F01AB-9AF6-41A6-858D-9F58703DE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5569B7B-31FE-46CE-A89E-7864C1786F39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b="1" dirty="0"/>
              <a:t>SABĪNE KĀRKLIŅA</a:t>
            </a:r>
          </a:p>
          <a:p>
            <a:r>
              <a:rPr lang="lv-LV" b="1" dirty="0"/>
              <a:t>GUNTA SALMANE</a:t>
            </a:r>
            <a:endParaRPr lang="en-US" b="1" dirty="0"/>
          </a:p>
        </p:txBody>
      </p:sp>
      <p:cxnSp>
        <p:nvCxnSpPr>
          <p:cNvPr id="8" name="Straight Connector 27">
            <a:extLst>
              <a:ext uri="{FF2B5EF4-FFF2-40B4-BE49-F238E27FC236}">
                <a16:creationId xmlns:a16="http://schemas.microsoft.com/office/drawing/2014/main" id="{C3474E64-C5D9-40B8-9530-9E26146FE546}"/>
              </a:ext>
            </a:extLst>
          </p:cNvPr>
          <p:cNvCxnSpPr>
            <a:cxnSpLocks/>
          </p:cNvCxnSpPr>
          <p:nvPr/>
        </p:nvCxnSpPr>
        <p:spPr>
          <a:xfrm>
            <a:off x="928526" y="1698863"/>
            <a:ext cx="395779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892218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D9A9411F-3816-477E-8585-89FD58ACD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pic>
        <p:nvPicPr>
          <p:cNvPr id="6" name="Satura vietturis 7">
            <a:extLst>
              <a:ext uri="{FF2B5EF4-FFF2-40B4-BE49-F238E27FC236}">
                <a16:creationId xmlns:a16="http://schemas.microsoft.com/office/drawing/2014/main" id="{DB8C988B-8971-475C-8D8E-9DFBC77C0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3125" y="365126"/>
            <a:ext cx="4487863" cy="2992438"/>
          </a:xfrm>
          <a:prstGeom prst="rect">
            <a:avLst/>
          </a:prstGeom>
        </p:spPr>
      </p:pic>
      <p:pic>
        <p:nvPicPr>
          <p:cNvPr id="7" name="Satura vietturis 9">
            <a:extLst>
              <a:ext uri="{FF2B5EF4-FFF2-40B4-BE49-F238E27FC236}">
                <a16:creationId xmlns:a16="http://schemas.microsoft.com/office/drawing/2014/main" id="{F6E3ACEF-BEC2-4195-8F6D-7213E8AB7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6475" y="2033761"/>
            <a:ext cx="5200650" cy="3465512"/>
          </a:xfrm>
          <a:prstGeom prst="rect">
            <a:avLst/>
          </a:prstGeom>
        </p:spPr>
      </p:pic>
      <p:pic>
        <p:nvPicPr>
          <p:cNvPr id="8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45ECF58B-6D95-4961-BC24-0E0DDE940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00882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ājenes vietturis 1">
            <a:extLst>
              <a:ext uri="{FF2B5EF4-FFF2-40B4-BE49-F238E27FC236}">
                <a16:creationId xmlns:a16="http://schemas.microsoft.com/office/drawing/2014/main" id="{18769DF7-58E3-4E16-8AA6-890C6CCFB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F5005FC1-9B30-4633-935E-593C19CD6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815" y="43656"/>
            <a:ext cx="3096403" cy="4128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FBCD2A1A-3090-410C-9437-DF2EF9A192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7" y="43657"/>
            <a:ext cx="4733411" cy="6312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785FB303-3859-4D17-9A63-65F375D6ED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018" y="43657"/>
            <a:ext cx="2417029" cy="3217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E03AEC07-3161-432E-ACCD-931C6FEC8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39340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ājenes vietturis 1">
            <a:extLst>
              <a:ext uri="{FF2B5EF4-FFF2-40B4-BE49-F238E27FC236}">
                <a16:creationId xmlns:a16="http://schemas.microsoft.com/office/drawing/2014/main" id="{0204841F-776D-4D0D-95E2-594C2A3AC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sp>
        <p:nvSpPr>
          <p:cNvPr id="3" name="Teksta vietturis 1">
            <a:extLst>
              <a:ext uri="{FF2B5EF4-FFF2-40B4-BE49-F238E27FC236}">
                <a16:creationId xmlns:a16="http://schemas.microsoft.com/office/drawing/2014/main" id="{194B4026-511F-4E1B-B961-341D058DE9D5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996951"/>
            <a:ext cx="3886200" cy="17526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  <a:defRPr/>
            </a:pPr>
            <a:endParaRPr lang="lv-LV" altLang="lv-LV" b="1" dirty="0">
              <a:solidFill>
                <a:srgbClr val="FF0000"/>
              </a:solidFill>
            </a:endParaRPr>
          </a:p>
          <a:p>
            <a:pPr marL="0" indent="0">
              <a:spcBef>
                <a:spcPct val="0"/>
              </a:spcBef>
              <a:buNone/>
              <a:defRPr/>
            </a:pPr>
            <a:r>
              <a:rPr lang="lv-LV" altLang="lv-LV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Dekoratīvie aksesuāri</a:t>
            </a:r>
          </a:p>
          <a:p>
            <a:pPr marL="0" indent="0">
              <a:spcBef>
                <a:spcPct val="0"/>
              </a:spcBef>
              <a:buNone/>
              <a:defRPr/>
            </a:pPr>
            <a:r>
              <a:rPr lang="en-US" altLang="lv-LV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„BLOOM, BLOOM...”</a:t>
            </a:r>
            <a:endParaRPr lang="lv-LV" altLang="lv-LV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Picture 5" descr="F:\Digitālais eksperimenyts dizainā II\_MG_1966_resize.jpg">
            <a:extLst>
              <a:ext uri="{FF2B5EF4-FFF2-40B4-BE49-F238E27FC236}">
                <a16:creationId xmlns:a16="http://schemas.microsoft.com/office/drawing/2014/main" id="{FA4EF87E-BFFE-4633-B6B1-862ED0D5FE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1" t="20079"/>
          <a:stretch/>
        </p:blipFill>
        <p:spPr>
          <a:xfrm>
            <a:off x="1953867" y="2214200"/>
            <a:ext cx="3298540" cy="4142150"/>
          </a:xfrm>
          <a:prstGeom prst="rect">
            <a:avLst/>
          </a:prstGeom>
          <a:noFill/>
        </p:spPr>
      </p:pic>
      <p:pic>
        <p:nvPicPr>
          <p:cNvPr id="5" name="Picture 6" descr="F:\Digitālais eksperimenyts dizainā II\_MG_2016_resize.jpg">
            <a:extLst>
              <a:ext uri="{FF2B5EF4-FFF2-40B4-BE49-F238E27FC236}">
                <a16:creationId xmlns:a16="http://schemas.microsoft.com/office/drawing/2014/main" id="{FC7B580F-70B2-4505-A4AF-F5430ADD6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37"/>
          <a:stretch>
            <a:fillRect/>
          </a:stretch>
        </p:blipFill>
        <p:spPr>
          <a:xfrm>
            <a:off x="-5161" y="2217169"/>
            <a:ext cx="1866923" cy="2009384"/>
          </a:xfrm>
          <a:prstGeom prst="rect">
            <a:avLst/>
          </a:prstGeom>
          <a:noFill/>
        </p:spPr>
      </p:pic>
      <p:pic>
        <p:nvPicPr>
          <p:cNvPr id="6" name="Attēls 1">
            <a:extLst>
              <a:ext uri="{FF2B5EF4-FFF2-40B4-BE49-F238E27FC236}">
                <a16:creationId xmlns:a16="http://schemas.microsoft.com/office/drawing/2014/main" id="{B94BD5CD-F6BA-4C03-A659-6485B3E6E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512" y="386253"/>
            <a:ext cx="4477573" cy="5970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74A57AA5-36E5-488A-9C90-E50A3DF7704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7428"/>
            <a:ext cx="1861762" cy="2484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D39562D-DFDE-4942-9076-AD5507F2CB9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b="1" dirty="0"/>
              <a:t>MARIJA SPRUKTE</a:t>
            </a:r>
            <a:endParaRPr lang="en-US" b="1" dirty="0"/>
          </a:p>
        </p:txBody>
      </p:sp>
      <p:cxnSp>
        <p:nvCxnSpPr>
          <p:cNvPr id="9" name="Straight Connector 27">
            <a:extLst>
              <a:ext uri="{FF2B5EF4-FFF2-40B4-BE49-F238E27FC236}">
                <a16:creationId xmlns:a16="http://schemas.microsoft.com/office/drawing/2014/main" id="{CFF7F1CC-AE56-4395-A76C-400A002BAEF4}"/>
              </a:ext>
            </a:extLst>
          </p:cNvPr>
          <p:cNvCxnSpPr>
            <a:cxnSpLocks/>
          </p:cNvCxnSpPr>
          <p:nvPr/>
        </p:nvCxnSpPr>
        <p:spPr>
          <a:xfrm>
            <a:off x="947576" y="1122600"/>
            <a:ext cx="381492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E2495AB2-6865-407F-A40A-6472D4A67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892353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ājenes vietturis 1">
            <a:extLst>
              <a:ext uri="{FF2B5EF4-FFF2-40B4-BE49-F238E27FC236}">
                <a16:creationId xmlns:a16="http://schemas.microsoft.com/office/drawing/2014/main" id="{EDD09F3D-36E7-435E-ACAF-E424FF726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A75F5EF5-296F-4A14-A13F-3AC317782B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278" y="0"/>
            <a:ext cx="4693444" cy="625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74AE903E-941C-4EAF-88CA-C0E3F334E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43640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ājenes vietturis 1">
            <a:extLst>
              <a:ext uri="{FF2B5EF4-FFF2-40B4-BE49-F238E27FC236}">
                <a16:creationId xmlns:a16="http://schemas.microsoft.com/office/drawing/2014/main" id="{97C1F2F2-D5C1-4C19-86E3-0E35BBFD7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sp>
        <p:nvSpPr>
          <p:cNvPr id="3" name="Teksta vietturis 1">
            <a:extLst>
              <a:ext uri="{FF2B5EF4-FFF2-40B4-BE49-F238E27FC236}">
                <a16:creationId xmlns:a16="http://schemas.microsoft.com/office/drawing/2014/main" id="{028295C7-1849-45D0-96E1-D55767C0F1E5}"/>
              </a:ext>
            </a:extLst>
          </p:cNvPr>
          <p:cNvSpPr txBox="1">
            <a:spLocks noChangeArrowheads="1"/>
          </p:cNvSpPr>
          <p:nvPr/>
        </p:nvSpPr>
        <p:spPr>
          <a:xfrm>
            <a:off x="837798" y="1217612"/>
            <a:ext cx="4221163" cy="1676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  <a:defRPr/>
            </a:pPr>
            <a:endParaRPr lang="lv-LV" altLang="lv-LV" b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spcBef>
                <a:spcPct val="0"/>
              </a:spcBef>
              <a:buNone/>
              <a:defRPr/>
            </a:pPr>
            <a:r>
              <a:rPr lang="lv-LV" altLang="lv-LV" sz="2000" b="1" dirty="0">
                <a:solidFill>
                  <a:schemeClr val="tx2">
                    <a:lumMod val="75000"/>
                  </a:schemeClr>
                </a:solidFill>
              </a:rPr>
              <a:t>Aksesuāri – somas, kolekcija "ANBA"</a:t>
            </a:r>
          </a:p>
          <a:p>
            <a:pPr>
              <a:spcBef>
                <a:spcPct val="0"/>
              </a:spcBef>
              <a:defRPr/>
            </a:pPr>
            <a:endParaRPr lang="lv-LV" altLang="lv-LV" dirty="0"/>
          </a:p>
          <a:p>
            <a:pPr>
              <a:spcBef>
                <a:spcPct val="0"/>
              </a:spcBef>
              <a:defRPr/>
            </a:pPr>
            <a:endParaRPr lang="lv-LV" altLang="lv-LV" dirty="0"/>
          </a:p>
        </p:txBody>
      </p:sp>
      <p:pic>
        <p:nvPicPr>
          <p:cNvPr id="4" name="Satura vietturis 7">
            <a:extLst>
              <a:ext uri="{FF2B5EF4-FFF2-40B4-BE49-F238E27FC236}">
                <a16:creationId xmlns:a16="http://schemas.microsoft.com/office/drawing/2014/main" id="{4AEBB928-290F-46FC-9815-532CDC24F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35264" y="3128188"/>
            <a:ext cx="4591252" cy="3060834"/>
          </a:xfrm>
          <a:prstGeom prst="rect">
            <a:avLst/>
          </a:prstGeom>
        </p:spPr>
      </p:pic>
      <p:pic>
        <p:nvPicPr>
          <p:cNvPr id="5" name="Satura vietturis 9">
            <a:extLst>
              <a:ext uri="{FF2B5EF4-FFF2-40B4-BE49-F238E27FC236}">
                <a16:creationId xmlns:a16="http://schemas.microsoft.com/office/drawing/2014/main" id="{E040B078-722F-4271-AB7B-7DACBF3D5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51527" y="3140325"/>
            <a:ext cx="4591252" cy="3061339"/>
          </a:xfrm>
          <a:prstGeom prst="rect">
            <a:avLst/>
          </a:prstGeom>
        </p:spPr>
      </p:pic>
      <p:pic>
        <p:nvPicPr>
          <p:cNvPr id="6" name="Attēls 11">
            <a:extLst>
              <a:ext uri="{FF2B5EF4-FFF2-40B4-BE49-F238E27FC236}">
                <a16:creationId xmlns:a16="http://schemas.microsoft.com/office/drawing/2014/main" id="{1C277508-115E-43C6-8093-E7310246F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527" y="0"/>
            <a:ext cx="4591252" cy="3061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D80866A-E148-476C-BEC3-7BFEC86BC064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b="1" dirty="0"/>
              <a:t>ZELMA KAČKĀNE</a:t>
            </a:r>
            <a:endParaRPr lang="en-US" b="1" dirty="0"/>
          </a:p>
        </p:txBody>
      </p:sp>
      <p:cxnSp>
        <p:nvCxnSpPr>
          <p:cNvPr id="8" name="Straight Connector 27">
            <a:extLst>
              <a:ext uri="{FF2B5EF4-FFF2-40B4-BE49-F238E27FC236}">
                <a16:creationId xmlns:a16="http://schemas.microsoft.com/office/drawing/2014/main" id="{1ECEC643-95C8-4BDF-9BF3-D49EACE2EC0E}"/>
              </a:ext>
            </a:extLst>
          </p:cNvPr>
          <p:cNvCxnSpPr>
            <a:cxnSpLocks/>
          </p:cNvCxnSpPr>
          <p:nvPr/>
        </p:nvCxnSpPr>
        <p:spPr>
          <a:xfrm>
            <a:off x="947576" y="1122600"/>
            <a:ext cx="381492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63C5759B-562A-480E-BE8C-DDDC905E3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282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ājenes vietturis 1">
            <a:extLst>
              <a:ext uri="{FF2B5EF4-FFF2-40B4-BE49-F238E27FC236}">
                <a16:creationId xmlns:a16="http://schemas.microsoft.com/office/drawing/2014/main" id="{554D49C4-F366-4AC3-8CE9-9C2B04FA4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1F790CFC-EA34-451C-81E2-8FCA5A5E08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761" b="15502"/>
          <a:stretch/>
        </p:blipFill>
        <p:spPr>
          <a:xfrm>
            <a:off x="983915" y="643466"/>
            <a:ext cx="2597396" cy="2624663"/>
          </a:xfrm>
          <a:prstGeom prst="rect">
            <a:avLst/>
          </a:prstGeom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D068E036-FB13-4EAE-AC12-1E3961598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5940" y="1088410"/>
            <a:ext cx="5170963" cy="5002905"/>
          </a:xfrm>
          <a:prstGeom prst="rect">
            <a:avLst/>
          </a:prstGeom>
        </p:spPr>
      </p:pic>
      <p:pic>
        <p:nvPicPr>
          <p:cNvPr id="5" name="Picture 30">
            <a:extLst>
              <a:ext uri="{FF2B5EF4-FFF2-40B4-BE49-F238E27FC236}">
                <a16:creationId xmlns:a16="http://schemas.microsoft.com/office/drawing/2014/main" id="{49CA0D52-493E-4645-8634-7ACE756FBD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2" r="66439" b="14070"/>
          <a:stretch/>
        </p:blipFill>
        <p:spPr>
          <a:xfrm>
            <a:off x="8936903" y="624145"/>
            <a:ext cx="2524403" cy="26246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6433F6-6CC4-4F92-97DB-3F92FA358A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7540" b="15704"/>
          <a:stretch/>
        </p:blipFill>
        <p:spPr>
          <a:xfrm>
            <a:off x="970037" y="3589863"/>
            <a:ext cx="2625152" cy="2624665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289B45CB-B302-4D64-BB47-2DE69796960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5533" r="2096" b="14711"/>
          <a:stretch/>
        </p:blipFill>
        <p:spPr>
          <a:xfrm>
            <a:off x="8682046" y="3589863"/>
            <a:ext cx="2493203" cy="2643992"/>
          </a:xfrm>
          <a:prstGeom prst="rect">
            <a:avLst/>
          </a:prstGeom>
        </p:spPr>
      </p:pic>
      <p:pic>
        <p:nvPicPr>
          <p:cNvPr id="8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EEE923F2-86E7-4088-86CC-DCAF1D432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018351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ājenes vietturis 1">
            <a:extLst>
              <a:ext uri="{FF2B5EF4-FFF2-40B4-BE49-F238E27FC236}">
                <a16:creationId xmlns:a16="http://schemas.microsoft.com/office/drawing/2014/main" id="{9258DAD9-5E13-4AA8-ADB9-59EF31C59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sp>
        <p:nvSpPr>
          <p:cNvPr id="3" name="Teksta vietturis 1">
            <a:extLst>
              <a:ext uri="{FF2B5EF4-FFF2-40B4-BE49-F238E27FC236}">
                <a16:creationId xmlns:a16="http://schemas.microsoft.com/office/drawing/2014/main" id="{F8D687C0-1389-4238-8967-401D18051E3E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967885"/>
            <a:ext cx="3995738" cy="17526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  <a:defRPr/>
            </a:pPr>
            <a:endParaRPr lang="lv-LV" altLang="lv-LV" b="1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spcBef>
                <a:spcPct val="0"/>
              </a:spcBef>
              <a:defRPr/>
            </a:pPr>
            <a:endParaRPr lang="lv-LV" altLang="lv-LV" b="1" dirty="0">
              <a:solidFill>
                <a:srgbClr val="FF0000"/>
              </a:solidFill>
            </a:endParaRPr>
          </a:p>
          <a:p>
            <a:pPr marL="0" indent="0">
              <a:spcBef>
                <a:spcPct val="0"/>
              </a:spcBef>
              <a:buNone/>
              <a:defRPr/>
            </a:pPr>
            <a:r>
              <a:rPr lang="lv-LV" altLang="lv-LV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Kolekcija “TRANSPARENT GEOMETRY”</a:t>
            </a:r>
            <a:endParaRPr lang="lv-LV" altLang="lv-LV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Satura vietturis 2">
            <a:extLst>
              <a:ext uri="{FF2B5EF4-FFF2-40B4-BE49-F238E27FC236}">
                <a16:creationId xmlns:a16="http://schemas.microsoft.com/office/drawing/2014/main" id="{34EFC205-F4B5-4353-83A5-B5985AE46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73741" y="613757"/>
            <a:ext cx="4191248" cy="5587908"/>
          </a:xfrm>
          <a:prstGeom prst="rect">
            <a:avLst/>
          </a:prstGeom>
        </p:spPr>
      </p:pic>
      <p:pic>
        <p:nvPicPr>
          <p:cNvPr id="5" name="Attēls 4">
            <a:extLst>
              <a:ext uri="{FF2B5EF4-FFF2-40B4-BE49-F238E27FC236}">
                <a16:creationId xmlns:a16="http://schemas.microsoft.com/office/drawing/2014/main" id="{E1FC24F9-E53D-4D32-B6DB-09B46AD4F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51" y="2088528"/>
            <a:ext cx="3074224" cy="409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F6FBF92-A1D3-4B0F-913E-A3C6ECFDD4F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b="1" dirty="0"/>
              <a:t>NATĀLIJA BROKĀNE</a:t>
            </a:r>
            <a:endParaRPr lang="en-US" b="1" dirty="0"/>
          </a:p>
        </p:txBody>
      </p:sp>
      <p:cxnSp>
        <p:nvCxnSpPr>
          <p:cNvPr id="7" name="Straight Connector 27">
            <a:extLst>
              <a:ext uri="{FF2B5EF4-FFF2-40B4-BE49-F238E27FC236}">
                <a16:creationId xmlns:a16="http://schemas.microsoft.com/office/drawing/2014/main" id="{EFE7AEA8-E94C-4577-91A0-A55AC6DE6029}"/>
              </a:ext>
            </a:extLst>
          </p:cNvPr>
          <p:cNvCxnSpPr>
            <a:cxnSpLocks/>
          </p:cNvCxnSpPr>
          <p:nvPr/>
        </p:nvCxnSpPr>
        <p:spPr>
          <a:xfrm>
            <a:off x="947576" y="1122600"/>
            <a:ext cx="437689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8AE2FB61-C2B0-4188-A4E2-60860AE40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983895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ājenes vietturis 1">
            <a:extLst>
              <a:ext uri="{FF2B5EF4-FFF2-40B4-BE49-F238E27FC236}">
                <a16:creationId xmlns:a16="http://schemas.microsoft.com/office/drawing/2014/main" id="{5285D38E-08E9-428D-8F82-5CF22C560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dirty="0"/>
              <a:t>Rēzeknes Tehnoloģiju akadēmija 24.01.2020.</a:t>
            </a:r>
          </a:p>
        </p:txBody>
      </p:sp>
      <p:sp>
        <p:nvSpPr>
          <p:cNvPr id="3" name="Teksta vietturis 1">
            <a:extLst>
              <a:ext uri="{FF2B5EF4-FFF2-40B4-BE49-F238E27FC236}">
                <a16:creationId xmlns:a16="http://schemas.microsoft.com/office/drawing/2014/main" id="{10233DCC-38BC-44A4-912D-87F0473D10C4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1880076"/>
            <a:ext cx="3995738" cy="17526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  <a:defRPr/>
            </a:pPr>
            <a:r>
              <a:rPr lang="lv-LV" altLang="lv-LV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Somu kolekcija “LEUCANTHEMUM VULGARE’’</a:t>
            </a:r>
            <a:endParaRPr lang="lv-LV" altLang="lv-LV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Picture 2" descr="F:\Digitālais eksperimenyts dizainā II\_MG_2013_resize.jpg">
            <a:extLst>
              <a:ext uri="{FF2B5EF4-FFF2-40B4-BE49-F238E27FC236}">
                <a16:creationId xmlns:a16="http://schemas.microsoft.com/office/drawing/2014/main" id="{E76EF347-489A-4AF3-B813-66D348C72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6162676" y="206058"/>
            <a:ext cx="4572000" cy="6853237"/>
          </a:xfrm>
          <a:prstGeom prst="rect">
            <a:avLst/>
          </a:prstGeom>
          <a:noFill/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57460D9-4ED4-4031-9AB1-8FCFE690872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b="1" dirty="0"/>
              <a:t>ZELMA KAČKĀNE</a:t>
            </a:r>
            <a:endParaRPr lang="en-US" b="1" dirty="0"/>
          </a:p>
        </p:txBody>
      </p:sp>
      <p:cxnSp>
        <p:nvCxnSpPr>
          <p:cNvPr id="8" name="Straight Connector 27">
            <a:extLst>
              <a:ext uri="{FF2B5EF4-FFF2-40B4-BE49-F238E27FC236}">
                <a16:creationId xmlns:a16="http://schemas.microsoft.com/office/drawing/2014/main" id="{81F452A0-443F-4897-A5DD-424AE4455524}"/>
              </a:ext>
            </a:extLst>
          </p:cNvPr>
          <p:cNvCxnSpPr>
            <a:cxnSpLocks/>
          </p:cNvCxnSpPr>
          <p:nvPr/>
        </p:nvCxnSpPr>
        <p:spPr>
          <a:xfrm>
            <a:off x="947576" y="1122600"/>
            <a:ext cx="381492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63583D57-3EDA-4062-B48F-C5942A102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783312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ksta vietturis 1">
            <a:extLst>
              <a:ext uri="{FF2B5EF4-FFF2-40B4-BE49-F238E27FC236}">
                <a16:creationId xmlns:a16="http://schemas.microsoft.com/office/drawing/2014/main" id="{DE8F3E28-C48F-47D4-9847-180B5C38F8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762376"/>
            <a:ext cx="4043363" cy="1371600"/>
          </a:xfrm>
        </p:spPr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endParaRPr lang="lv-LV" altLang="lv-LV" dirty="0">
              <a:solidFill>
                <a:schemeClr val="tx2">
                  <a:lumMod val="75000"/>
                </a:schemeClr>
              </a:solidFill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lv-LV" altLang="lv-LV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Dekoratīvie aksesuāri „SAN”</a:t>
            </a:r>
            <a:endParaRPr lang="lv-LV" altLang="lv-LV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9459" name="Picture 5" descr="F:\Digitālais eksperimenyts dizainā II\_MG_1970_resize.jpg">
            <a:extLst>
              <a:ext uri="{FF2B5EF4-FFF2-40B4-BE49-F238E27FC236}">
                <a16:creationId xmlns:a16="http://schemas.microsoft.com/office/drawing/2014/main" id="{87E6DBBC-2882-4231-AF28-00B52043C6CA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69"/>
          <a:stretch>
            <a:fillRect/>
          </a:stretch>
        </p:blipFill>
        <p:spPr>
          <a:xfrm>
            <a:off x="7510407" y="1519325"/>
            <a:ext cx="4217987" cy="4556125"/>
          </a:xfrm>
          <a:noFill/>
        </p:spPr>
      </p:pic>
      <p:pic>
        <p:nvPicPr>
          <p:cNvPr id="19460" name="Picture 6" descr="F:\Digitālais eksperimenyts dizainā II\_MG_1968_resize.jpg">
            <a:extLst>
              <a:ext uri="{FF2B5EF4-FFF2-40B4-BE49-F238E27FC236}">
                <a16:creationId xmlns:a16="http://schemas.microsoft.com/office/drawing/2014/main" id="{08BED598-04AB-4742-BB6D-942CA1A7A59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85017" y="2401225"/>
            <a:ext cx="5510270" cy="3674225"/>
          </a:xfrm>
          <a:noFill/>
        </p:spPr>
      </p:pic>
      <p:sp>
        <p:nvSpPr>
          <p:cNvPr id="7" name="Kājenes vietturis 1">
            <a:extLst>
              <a:ext uri="{FF2B5EF4-FFF2-40B4-BE49-F238E27FC236}">
                <a16:creationId xmlns:a16="http://schemas.microsoft.com/office/drawing/2014/main" id="{16E5A485-37BC-4AD9-AD4B-2DFDD84F2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lv-LV" dirty="0"/>
              <a:t>Rēzeknes Tehnoloģiju akadēmija 24.01.2020.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6B0651C-EF8E-4519-8070-69C734A21DF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b="1" dirty="0"/>
              <a:t>SANDRA ZĀGERE</a:t>
            </a:r>
            <a:endParaRPr lang="en-US" b="1" dirty="0"/>
          </a:p>
        </p:txBody>
      </p:sp>
      <p:cxnSp>
        <p:nvCxnSpPr>
          <p:cNvPr id="9" name="Straight Connector 27">
            <a:extLst>
              <a:ext uri="{FF2B5EF4-FFF2-40B4-BE49-F238E27FC236}">
                <a16:creationId xmlns:a16="http://schemas.microsoft.com/office/drawing/2014/main" id="{6906BF39-4FFD-476F-9921-C59B23946679}"/>
              </a:ext>
            </a:extLst>
          </p:cNvPr>
          <p:cNvCxnSpPr>
            <a:cxnSpLocks/>
          </p:cNvCxnSpPr>
          <p:nvPr/>
        </p:nvCxnSpPr>
        <p:spPr>
          <a:xfrm>
            <a:off x="947576" y="1122600"/>
            <a:ext cx="371967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1A4E7B31-B09E-49B3-BE95-CDFC0E382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ksta vietturis 1">
            <a:extLst>
              <a:ext uri="{FF2B5EF4-FFF2-40B4-BE49-F238E27FC236}">
                <a16:creationId xmlns:a16="http://schemas.microsoft.com/office/drawing/2014/main" id="{8120EF04-4F1F-40B4-8591-D082EFA28C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695325"/>
            <a:ext cx="3995738" cy="1600200"/>
          </a:xfrm>
        </p:spPr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r>
              <a:rPr lang="lv-LV" altLang="lv-LV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Somu kolekcija </a:t>
            </a:r>
            <a:r>
              <a:rPr lang="en-US" altLang="lv-LV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“CONTRAST OF EMOTIONS”</a:t>
            </a:r>
            <a:endParaRPr lang="lv-LV" altLang="lv-LV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0483" name="Content Placeholder 1">
            <a:extLst>
              <a:ext uri="{FF2B5EF4-FFF2-40B4-BE49-F238E27FC236}">
                <a16:creationId xmlns:a16="http://schemas.microsoft.com/office/drawing/2014/main" id="{7BD0A0FF-9E61-4C69-8E3E-149E0E80C26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21761" y="2295524"/>
            <a:ext cx="3123075" cy="4163507"/>
          </a:xfrm>
        </p:spPr>
      </p:pic>
      <p:pic>
        <p:nvPicPr>
          <p:cNvPr id="20484" name="Picture 5" descr="F:\Digitālais eksperimenyts dizainā II\_MG_2014_resize.jpg">
            <a:extLst>
              <a:ext uri="{FF2B5EF4-FFF2-40B4-BE49-F238E27FC236}">
                <a16:creationId xmlns:a16="http://schemas.microsoft.com/office/drawing/2014/main" id="{F2785408-49BA-4E23-8643-FFEAB5F96981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80063" y="-54688"/>
            <a:ext cx="4344987" cy="6513719"/>
          </a:xfrm>
          <a:noFill/>
        </p:spPr>
      </p:pic>
      <p:sp>
        <p:nvSpPr>
          <p:cNvPr id="5" name="Kājenes vietturis 1">
            <a:extLst>
              <a:ext uri="{FF2B5EF4-FFF2-40B4-BE49-F238E27FC236}">
                <a16:creationId xmlns:a16="http://schemas.microsoft.com/office/drawing/2014/main" id="{11114D93-F857-4035-BDFF-318EDB01F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lv-LV" dirty="0"/>
              <a:t>Rēzeknes Tehnoloģiju akadēmija 24.01.2020.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7427E17-61FF-416A-AEB0-333382EFAE3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b="1" dirty="0"/>
              <a:t>SABĪNE KĀRKLIŅA</a:t>
            </a:r>
            <a:endParaRPr lang="en-US" b="1" dirty="0"/>
          </a:p>
        </p:txBody>
      </p:sp>
      <p:cxnSp>
        <p:nvCxnSpPr>
          <p:cNvPr id="7" name="Straight Connector 27">
            <a:extLst>
              <a:ext uri="{FF2B5EF4-FFF2-40B4-BE49-F238E27FC236}">
                <a16:creationId xmlns:a16="http://schemas.microsoft.com/office/drawing/2014/main" id="{0B2BB8F1-B9C8-45F3-9F38-891A16D81F44}"/>
              </a:ext>
            </a:extLst>
          </p:cNvPr>
          <p:cNvCxnSpPr>
            <a:cxnSpLocks/>
          </p:cNvCxnSpPr>
          <p:nvPr/>
        </p:nvCxnSpPr>
        <p:spPr>
          <a:xfrm>
            <a:off x="947576" y="1122600"/>
            <a:ext cx="407209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57AB9BDA-2AB7-4335-BFCE-D3DC7D48F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345F8F4E-026B-4D47-AC02-571FB44D0A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470" y="1909507"/>
            <a:ext cx="6671059" cy="4446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B71C53D-1C01-4EBE-9E01-6F5B8A463A38}"/>
              </a:ext>
            </a:extLst>
          </p:cNvPr>
          <p:cNvSpPr/>
          <p:nvPr/>
        </p:nvSpPr>
        <p:spPr>
          <a:xfrm>
            <a:off x="838200" y="1467564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lv-LV" altLang="lv-LV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Kolekcija </a:t>
            </a:r>
            <a:r>
              <a:rPr lang="en-US" altLang="lv-LV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“</a:t>
            </a:r>
            <a:r>
              <a:rPr lang="lv-LV" altLang="lv-LV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ATSPĪDUMS</a:t>
            </a:r>
            <a:r>
              <a:rPr lang="en-US" altLang="lv-LV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”</a:t>
            </a:r>
            <a:endParaRPr lang="lv-LV" altLang="lv-LV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Kājenes vietturis 1">
            <a:extLst>
              <a:ext uri="{FF2B5EF4-FFF2-40B4-BE49-F238E27FC236}">
                <a16:creationId xmlns:a16="http://schemas.microsoft.com/office/drawing/2014/main" id="{1194B68D-B461-483E-A978-8F45A03B1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lv-LV" dirty="0"/>
              <a:t>Rēzeknes Tehnoloģiju akadēmija 24.01.2020.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7EA1FCA-367C-4C24-ADBD-57EBB2D9F61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b="1" dirty="0"/>
              <a:t>GUNTA SALMANE</a:t>
            </a:r>
            <a:endParaRPr lang="en-US" b="1" dirty="0"/>
          </a:p>
        </p:txBody>
      </p:sp>
      <p:cxnSp>
        <p:nvCxnSpPr>
          <p:cNvPr id="6" name="Straight Connector 27">
            <a:extLst>
              <a:ext uri="{FF2B5EF4-FFF2-40B4-BE49-F238E27FC236}">
                <a16:creationId xmlns:a16="http://schemas.microsoft.com/office/drawing/2014/main" id="{88A081AA-EC41-4AE5-86DF-3FD2D88B9E36}"/>
              </a:ext>
            </a:extLst>
          </p:cNvPr>
          <p:cNvCxnSpPr>
            <a:cxnSpLocks/>
          </p:cNvCxnSpPr>
          <p:nvPr/>
        </p:nvCxnSpPr>
        <p:spPr>
          <a:xfrm>
            <a:off x="947576" y="1122600"/>
            <a:ext cx="395779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C897BFD6-7E26-4EA6-8F2D-34E28D45E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>
            <a:extLst>
              <a:ext uri="{FF2B5EF4-FFF2-40B4-BE49-F238E27FC236}">
                <a16:creationId xmlns:a16="http://schemas.microsoft.com/office/drawing/2014/main" id="{DCCB140D-6D1B-4D88-A4AA-8011FEF4DF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1079211"/>
            <a:ext cx="6910388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2">
            <a:extLst>
              <a:ext uri="{FF2B5EF4-FFF2-40B4-BE49-F238E27FC236}">
                <a16:creationId xmlns:a16="http://schemas.microsoft.com/office/drawing/2014/main" id="{537FA16D-D447-4CDD-B2A2-0861477E95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243" y="289036"/>
            <a:ext cx="3981969" cy="546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Kājenes vietturis 1">
            <a:extLst>
              <a:ext uri="{FF2B5EF4-FFF2-40B4-BE49-F238E27FC236}">
                <a16:creationId xmlns:a16="http://schemas.microsoft.com/office/drawing/2014/main" id="{6751F33A-891B-46F8-942A-D36D3CAFE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lv-LV" dirty="0"/>
              <a:t>Rēzeknes Tehnoloģiju akadēmija 24.01.2020.</a:t>
            </a:r>
          </a:p>
        </p:txBody>
      </p:sp>
      <p:pic>
        <p:nvPicPr>
          <p:cNvPr id="5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FE8C8EF1-F06A-42B9-8A80-A2F2DE288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2">
            <a:extLst>
              <a:ext uri="{FF2B5EF4-FFF2-40B4-BE49-F238E27FC236}">
                <a16:creationId xmlns:a16="http://schemas.microsoft.com/office/drawing/2014/main" id="{D5BBF7B8-8D33-4AE0-AF57-CDA04B7BD7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787" y="2218056"/>
            <a:ext cx="6943725" cy="455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F4BB099-8279-4613-95CC-2D0E70A369B4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altLang="en-US" b="1" dirty="0"/>
              <a:t>TĀLMĀCĪBAS E-STUDIJU KURSS </a:t>
            </a:r>
            <a:r>
              <a:rPr lang="lv-LV" altLang="en-US" b="1" i="1" dirty="0" err="1"/>
              <a:t>Lāzertehnoloģiju</a:t>
            </a:r>
            <a:r>
              <a:rPr lang="lv-LV" altLang="en-US" b="1" i="1" dirty="0"/>
              <a:t> izmantošana inovatīviem risinājumiem tekstila un ādas izstrādājumos</a:t>
            </a:r>
            <a:endParaRPr lang="en-US" b="1" i="1" dirty="0"/>
          </a:p>
        </p:txBody>
      </p:sp>
      <p:cxnSp>
        <p:nvCxnSpPr>
          <p:cNvPr id="7" name="Straight Connector 27">
            <a:extLst>
              <a:ext uri="{FF2B5EF4-FFF2-40B4-BE49-F238E27FC236}">
                <a16:creationId xmlns:a16="http://schemas.microsoft.com/office/drawing/2014/main" id="{4C1719B6-E8A7-41E4-ACDB-3E48AA7D0E5B}"/>
              </a:ext>
            </a:extLst>
          </p:cNvPr>
          <p:cNvCxnSpPr>
            <a:cxnSpLocks/>
          </p:cNvCxnSpPr>
          <p:nvPr/>
        </p:nvCxnSpPr>
        <p:spPr>
          <a:xfrm>
            <a:off x="939263" y="2460949"/>
            <a:ext cx="955971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Kājenes vietturis 1">
            <a:extLst>
              <a:ext uri="{FF2B5EF4-FFF2-40B4-BE49-F238E27FC236}">
                <a16:creationId xmlns:a16="http://schemas.microsoft.com/office/drawing/2014/main" id="{1C31519E-8428-4EB7-9937-D8696D636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lv-LV" dirty="0"/>
              <a:t>Rēzeknes Tehnoloģiju akadēmija 24.01.2020.</a:t>
            </a:r>
          </a:p>
        </p:txBody>
      </p:sp>
      <p:pic>
        <p:nvPicPr>
          <p:cNvPr id="6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84A2BE9C-27EA-40E4-9A6B-6D598CC12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1">
            <a:extLst>
              <a:ext uri="{FF2B5EF4-FFF2-40B4-BE49-F238E27FC236}">
                <a16:creationId xmlns:a16="http://schemas.microsoft.com/office/drawing/2014/main" id="{E900BD70-A28F-4FFB-9562-592CCEE59E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521519"/>
            <a:ext cx="9144000" cy="563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lv-LV" altLang="en-US" sz="1800" dirty="0">
                <a:latin typeface="+mn-lt"/>
                <a:cs typeface="Times New Roman" panose="02020603050405020304" pitchFamily="18" charset="0"/>
              </a:rPr>
              <a:t>Publikācijas un prezentācijas konferencēs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endParaRPr lang="lv-LV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Char char="•"/>
              <a:defRPr/>
            </a:pPr>
            <a:r>
              <a:rPr lang="lv-LV" altLang="en-US" sz="1800" dirty="0">
                <a:latin typeface="+mn-lt"/>
                <a:cs typeface="Times New Roman" panose="02020603050405020304" pitchFamily="18" charset="0"/>
              </a:rPr>
              <a:t>   </a:t>
            </a:r>
            <a:r>
              <a:rPr lang="en-US" altLang="en-US" sz="1800" dirty="0" err="1">
                <a:latin typeface="+mn-lt"/>
                <a:cs typeface="Times New Roman" panose="02020603050405020304" pitchFamily="18" charset="0"/>
              </a:rPr>
              <a:t>Lazov</a:t>
            </a:r>
            <a:r>
              <a:rPr lang="en-US" altLang="en-US" sz="1800" dirty="0">
                <a:latin typeface="+mn-lt"/>
                <a:cs typeface="Times New Roman" panose="02020603050405020304" pitchFamily="18" charset="0"/>
              </a:rPr>
              <a:t>, L.</a:t>
            </a:r>
            <a:r>
              <a:rPr lang="lv-LV" altLang="en-US" sz="1800" dirty="0">
                <a:latin typeface="+mn-lt"/>
                <a:cs typeface="Times New Roman" panose="02020603050405020304" pitchFamily="18" charset="0"/>
              </a:rPr>
              <a:t>,</a:t>
            </a:r>
            <a:r>
              <a:rPr lang="en-GB" altLang="en-US" sz="1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+mn-lt"/>
                <a:cs typeface="Times New Roman" panose="02020603050405020304" pitchFamily="18" charset="0"/>
              </a:rPr>
              <a:t>Mežinska,S</a:t>
            </a:r>
            <a:r>
              <a:rPr lang="en-US" altLang="en-US" sz="1800" dirty="0">
                <a:latin typeface="+mn-lt"/>
                <a:cs typeface="Times New Roman" panose="02020603050405020304" pitchFamily="18" charset="0"/>
              </a:rPr>
              <a:t>., </a:t>
            </a:r>
            <a:r>
              <a:rPr lang="en-US" altLang="en-US" sz="1800" dirty="0" err="1">
                <a:latin typeface="+mn-lt"/>
                <a:cs typeface="Times New Roman" panose="02020603050405020304" pitchFamily="18" charset="0"/>
              </a:rPr>
              <a:t>Angelova,Y</a:t>
            </a:r>
            <a:r>
              <a:rPr lang="en-US" altLang="en-US" sz="1800" dirty="0">
                <a:latin typeface="+mn-lt"/>
                <a:cs typeface="Times New Roman" panose="02020603050405020304" pitchFamily="18" charset="0"/>
              </a:rPr>
              <a:t>. </a:t>
            </a:r>
            <a:r>
              <a:rPr lang="en-GB" altLang="en-US" sz="1800" b="1" dirty="0">
                <a:latin typeface="+mn-lt"/>
                <a:cs typeface="Times New Roman" panose="02020603050405020304" pitchFamily="18" charset="0"/>
              </a:rPr>
              <a:t>Innovative Laser Technology In Textile Industry: Marking and Engraving</a:t>
            </a:r>
            <a:r>
              <a:rPr lang="en-GB" altLang="en-US" sz="1800" dirty="0">
                <a:latin typeface="+mn-lt"/>
                <a:cs typeface="Times New Roman" panose="02020603050405020304" pitchFamily="18" charset="0"/>
              </a:rPr>
              <a:t> /Proceedings of the 11</a:t>
            </a:r>
            <a:r>
              <a:rPr lang="en-GB" altLang="en-US" sz="1800" baseline="30000" dirty="0">
                <a:latin typeface="+mn-lt"/>
                <a:cs typeface="Times New Roman" panose="02020603050405020304" pitchFamily="18" charset="0"/>
              </a:rPr>
              <a:t>th</a:t>
            </a:r>
            <a:r>
              <a:rPr lang="en-GB" altLang="en-US" sz="1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altLang="en-US" sz="1800" dirty="0" err="1">
                <a:latin typeface="+mn-lt"/>
                <a:cs typeface="Times New Roman" panose="02020603050405020304" pitchFamily="18" charset="0"/>
              </a:rPr>
              <a:t>Internacional</a:t>
            </a:r>
            <a:r>
              <a:rPr lang="en-GB" altLang="en-US" sz="1800" dirty="0">
                <a:latin typeface="+mn-lt"/>
                <a:cs typeface="Times New Roman" panose="02020603050405020304" pitchFamily="18" charset="0"/>
              </a:rPr>
              <a:t> Scientific  and Practical Conference </a:t>
            </a:r>
            <a:r>
              <a:rPr lang="lv-LV" altLang="en-US" sz="1800" dirty="0" err="1">
                <a:latin typeface="+mn-lt"/>
                <a:cs typeface="Times New Roman" panose="02020603050405020304" pitchFamily="18" charset="0"/>
              </a:rPr>
              <a:t>Environment</a:t>
            </a:r>
            <a:r>
              <a:rPr lang="lv-LV" altLang="en-US" sz="1800" dirty="0">
                <a:latin typeface="+mn-lt"/>
                <a:cs typeface="Times New Roman" panose="02020603050405020304" pitchFamily="18" charset="0"/>
              </a:rPr>
              <a:t>. </a:t>
            </a:r>
            <a:r>
              <a:rPr lang="lv-LV" altLang="en-US" sz="1800" dirty="0" err="1">
                <a:latin typeface="+mn-lt"/>
                <a:cs typeface="Times New Roman" panose="02020603050405020304" pitchFamily="18" charset="0"/>
              </a:rPr>
              <a:t>Technology</a:t>
            </a:r>
            <a:r>
              <a:rPr lang="lv-LV" altLang="en-US" sz="1800" dirty="0">
                <a:latin typeface="+mn-lt"/>
                <a:cs typeface="Times New Roman" panose="02020603050405020304" pitchFamily="18" charset="0"/>
              </a:rPr>
              <a:t>. Resources </a:t>
            </a:r>
            <a:r>
              <a:rPr lang="en-GB" altLang="en-US" sz="1800" i="1" dirty="0">
                <a:latin typeface="+mn-lt"/>
                <a:cs typeface="Times New Roman" panose="02020603050405020304" pitchFamily="18" charset="0"/>
              </a:rPr>
              <a:t>/ </a:t>
            </a:r>
            <a:r>
              <a:rPr lang="en-GB" altLang="en-US" sz="1800" dirty="0" err="1">
                <a:latin typeface="+mn-lt"/>
                <a:cs typeface="Times New Roman" panose="02020603050405020304" pitchFamily="18" charset="0"/>
              </a:rPr>
              <a:t>Rēzekne</a:t>
            </a:r>
            <a:r>
              <a:rPr lang="en-GB" altLang="en-US" sz="1800" dirty="0">
                <a:latin typeface="+mn-lt"/>
                <a:cs typeface="Times New Roman" panose="02020603050405020304" pitchFamily="18" charset="0"/>
              </a:rPr>
              <a:t>, 2017, p.</a:t>
            </a:r>
            <a:r>
              <a:rPr lang="lv-LV" altLang="en-US" sz="1800" dirty="0">
                <a:latin typeface="+mn-lt"/>
                <a:cs typeface="Times New Roman" panose="02020603050405020304" pitchFamily="18" charset="0"/>
              </a:rPr>
              <a:t> 15.-22. </a:t>
            </a:r>
            <a:r>
              <a:rPr lang="lv-LV" altLang="en-US" sz="1800" i="1" dirty="0">
                <a:latin typeface="+mn-lt"/>
                <a:cs typeface="Times New Roman" panose="02020603050405020304" pitchFamily="18" charset="0"/>
              </a:rPr>
              <a:t> (ISSN 1691-5402</a:t>
            </a:r>
            <a:r>
              <a:rPr lang="lv-LV" altLang="en-US" sz="1800" b="1" i="1" dirty="0">
                <a:latin typeface="+mn-lt"/>
                <a:cs typeface="Times New Roman" panose="02020603050405020304" pitchFamily="18" charset="0"/>
              </a:rPr>
              <a:t>)</a:t>
            </a:r>
            <a:r>
              <a:rPr lang="lv-LV" altLang="en-US" sz="1800" b="1" i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 </a:t>
            </a:r>
            <a:r>
              <a:rPr lang="lv-LV" altLang="en-US" sz="1800" i="1" dirty="0">
                <a:latin typeface="+mn-lt"/>
                <a:cs typeface="Times New Roman" panose="02020603050405020304" pitchFamily="18" charset="0"/>
              </a:rPr>
              <a:t>SCOPUS </a:t>
            </a:r>
            <a:r>
              <a:rPr lang="lv-LV" altLang="en-US" sz="1800" i="1" dirty="0" err="1">
                <a:latin typeface="+mn-lt"/>
                <a:cs typeface="Times New Roman" panose="02020603050405020304" pitchFamily="18" charset="0"/>
              </a:rPr>
              <a:t>database</a:t>
            </a:r>
            <a:r>
              <a:rPr lang="lv-LV" altLang="en-US" sz="1800" i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  </a:t>
            </a:r>
            <a:r>
              <a:rPr lang="en-GB" altLang="en-US" sz="18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  <a:hlinkClick r:id="rId2"/>
              </a:rPr>
              <a:t>https://www.scopus.com</a:t>
            </a:r>
            <a:r>
              <a:rPr lang="en-GB" altLang="en-US" sz="18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lv-LV" altLang="en-US" sz="1800" dirty="0" err="1">
                <a:latin typeface="+mn-lt"/>
                <a:cs typeface="Times New Roman" panose="02020603050405020304" pitchFamily="18" charset="0"/>
              </a:rPr>
              <a:t>Conference</a:t>
            </a:r>
            <a:r>
              <a:rPr lang="lv-LV" altLang="en-US" sz="1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lv-LV" altLang="en-US" sz="1800" dirty="0" err="1">
                <a:latin typeface="+mn-lt"/>
                <a:cs typeface="Times New Roman" panose="02020603050405020304" pitchFamily="18" charset="0"/>
              </a:rPr>
              <a:t>Information</a:t>
            </a:r>
            <a:r>
              <a:rPr lang="lv-LV" altLang="en-US" sz="1800" dirty="0">
                <a:latin typeface="+mn-lt"/>
                <a:cs typeface="Times New Roman" panose="02020603050405020304" pitchFamily="18" charset="0"/>
              </a:rPr>
              <a:t>: 11 </a:t>
            </a:r>
            <a:r>
              <a:rPr lang="lv-LV" altLang="en-US" sz="1800" dirty="0" err="1">
                <a:latin typeface="+mn-lt"/>
                <a:cs typeface="Times New Roman" panose="02020603050405020304" pitchFamily="18" charset="0"/>
              </a:rPr>
              <a:t>th</a:t>
            </a:r>
            <a:r>
              <a:rPr lang="lv-LV" altLang="en-US" sz="1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lv-LV" altLang="en-US" sz="1800" dirty="0" err="1">
                <a:latin typeface="+mn-lt"/>
                <a:cs typeface="Times New Roman" panose="02020603050405020304" pitchFamily="18" charset="0"/>
              </a:rPr>
              <a:t>International</a:t>
            </a:r>
            <a:r>
              <a:rPr lang="lv-LV" altLang="en-US" sz="1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lv-LV" altLang="en-US" sz="1800" dirty="0" err="1">
                <a:latin typeface="+mn-lt"/>
                <a:cs typeface="Times New Roman" panose="02020603050405020304" pitchFamily="18" charset="0"/>
              </a:rPr>
              <a:t>Scientific</a:t>
            </a:r>
            <a:r>
              <a:rPr lang="lv-LV" altLang="en-US" sz="1800" dirty="0">
                <a:latin typeface="+mn-lt"/>
                <a:cs typeface="Times New Roman" panose="02020603050405020304" pitchFamily="18" charset="0"/>
              </a:rPr>
              <a:t>  </a:t>
            </a:r>
            <a:r>
              <a:rPr lang="en-GB" altLang="en-US" sz="1800" dirty="0">
                <a:latin typeface="+mn-lt"/>
                <a:cs typeface="Times New Roman" panose="02020603050405020304" pitchFamily="18" charset="0"/>
              </a:rPr>
              <a:t>and Practical </a:t>
            </a:r>
            <a:r>
              <a:rPr lang="lv-LV" altLang="en-US" sz="1800" dirty="0" err="1">
                <a:latin typeface="+mn-lt"/>
                <a:cs typeface="Times New Roman" panose="02020603050405020304" pitchFamily="18" charset="0"/>
              </a:rPr>
              <a:t>Conference</a:t>
            </a:r>
            <a:r>
              <a:rPr lang="lv-LV" altLang="en-US" sz="1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lv-LV" altLang="en-US" sz="1800" dirty="0" err="1">
                <a:latin typeface="+mn-lt"/>
                <a:cs typeface="Times New Roman" panose="02020603050405020304" pitchFamily="18" charset="0"/>
              </a:rPr>
              <a:t>on</a:t>
            </a:r>
            <a:r>
              <a:rPr lang="lv-LV" altLang="en-US" sz="1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lv-LV" altLang="en-US" sz="1800" dirty="0" err="1">
                <a:latin typeface="+mn-lt"/>
                <a:cs typeface="Times New Roman" panose="02020603050405020304" pitchFamily="18" charset="0"/>
              </a:rPr>
              <a:t>Environment</a:t>
            </a:r>
            <a:r>
              <a:rPr lang="lv-LV" altLang="en-US" sz="1800" dirty="0">
                <a:latin typeface="+mn-lt"/>
                <a:cs typeface="Times New Roman" panose="02020603050405020304" pitchFamily="18" charset="0"/>
              </a:rPr>
              <a:t>. </a:t>
            </a:r>
            <a:r>
              <a:rPr lang="lv-LV" altLang="en-US" sz="1800" dirty="0" err="1">
                <a:latin typeface="+mn-lt"/>
                <a:cs typeface="Times New Roman" panose="02020603050405020304" pitchFamily="18" charset="0"/>
              </a:rPr>
              <a:t>Technology</a:t>
            </a:r>
            <a:r>
              <a:rPr lang="lv-LV" altLang="en-US" sz="1800" dirty="0">
                <a:latin typeface="+mn-lt"/>
                <a:cs typeface="Times New Roman" panose="02020603050405020304" pitchFamily="18" charset="0"/>
              </a:rPr>
              <a:t>. Resources, </a:t>
            </a:r>
            <a:r>
              <a:rPr lang="lv-LV" altLang="en-US" sz="1800" dirty="0" err="1">
                <a:latin typeface="+mn-lt"/>
                <a:cs typeface="Times New Roman" panose="02020603050405020304" pitchFamily="18" charset="0"/>
              </a:rPr>
              <a:t>Rezekne</a:t>
            </a:r>
            <a:r>
              <a:rPr lang="lv-LV" altLang="en-US" sz="1800" dirty="0">
                <a:latin typeface="+mn-lt"/>
                <a:cs typeface="Times New Roman" panose="02020603050405020304" pitchFamily="18" charset="0"/>
              </a:rPr>
              <a:t> LATVIA, </a:t>
            </a:r>
          </a:p>
          <a:p>
            <a:pPr algn="just">
              <a:spcBef>
                <a:spcPct val="0"/>
              </a:spcBef>
              <a:buFontTx/>
              <a:buNone/>
              <a:defRPr/>
            </a:pPr>
            <a:endParaRPr lang="lv-LV" altLang="en-US" sz="1800" dirty="0">
              <a:latin typeface="+mn-lt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Char char="•"/>
              <a:defRPr/>
            </a:pPr>
            <a:r>
              <a:rPr lang="lv-LV" altLang="en-US" sz="1800" dirty="0">
                <a:latin typeface="+mn-lt"/>
                <a:cs typeface="Times New Roman" panose="02020603050405020304" pitchFamily="18" charset="0"/>
              </a:rPr>
              <a:t>   Mežinska,S.,</a:t>
            </a:r>
            <a:r>
              <a:rPr lang="lv-LV" altLang="en-US" sz="1800" dirty="0" err="1">
                <a:latin typeface="+mn-lt"/>
                <a:cs typeface="Times New Roman" panose="02020603050405020304" pitchFamily="18" charset="0"/>
              </a:rPr>
              <a:t>Fetjko,I</a:t>
            </a:r>
            <a:r>
              <a:rPr lang="lv-LV" altLang="en-US" sz="1800" dirty="0">
                <a:latin typeface="+mn-lt"/>
                <a:cs typeface="Times New Roman" panose="02020603050405020304" pitchFamily="18" charset="0"/>
              </a:rPr>
              <a:t>. </a:t>
            </a:r>
            <a:r>
              <a:rPr lang="lv-LV" altLang="en-US" sz="1800" b="1" dirty="0">
                <a:latin typeface="+mn-lt"/>
                <a:cs typeface="Times New Roman" panose="02020603050405020304" pitchFamily="18" charset="0"/>
              </a:rPr>
              <a:t>LĀZERAPSTRĀDES TEHNOLOĢIJAS MŪSDIENU MODES DIZAINĀ</a:t>
            </a:r>
            <a:r>
              <a:rPr lang="lv-LV" altLang="en-US" sz="1800" dirty="0">
                <a:latin typeface="+mn-lt"/>
                <a:cs typeface="Times New Roman" panose="02020603050405020304" pitchFamily="18" charset="0"/>
              </a:rPr>
              <a:t>// VI Starptautiskajā zinātniski praktiskā konferencē „Māksla un mūzika kultūras diskursā”(Art </a:t>
            </a:r>
            <a:r>
              <a:rPr lang="lv-LV" altLang="en-US" sz="1800" dirty="0" err="1">
                <a:latin typeface="+mn-lt"/>
                <a:cs typeface="Times New Roman" panose="02020603050405020304" pitchFamily="18" charset="0"/>
              </a:rPr>
              <a:t>and</a:t>
            </a:r>
            <a:r>
              <a:rPr lang="lv-LV" altLang="en-US" sz="1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lv-LV" altLang="en-US" sz="1800" dirty="0" err="1">
                <a:latin typeface="+mn-lt"/>
                <a:cs typeface="Times New Roman" panose="02020603050405020304" pitchFamily="18" charset="0"/>
              </a:rPr>
              <a:t>Music</a:t>
            </a:r>
            <a:r>
              <a:rPr lang="lv-LV" altLang="en-US" sz="1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lv-LV" altLang="en-US" sz="1800" dirty="0" err="1">
                <a:latin typeface="+mn-lt"/>
                <a:cs typeface="Times New Roman" panose="02020603050405020304" pitchFamily="18" charset="0"/>
              </a:rPr>
              <a:t>in</a:t>
            </a:r>
            <a:r>
              <a:rPr lang="lv-LV" altLang="en-US" sz="1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lv-LV" altLang="en-US" sz="1800" dirty="0" err="1">
                <a:latin typeface="+mn-lt"/>
                <a:cs typeface="Times New Roman" panose="02020603050405020304" pitchFamily="18" charset="0"/>
              </a:rPr>
              <a:t>Cultural</a:t>
            </a:r>
            <a:r>
              <a:rPr lang="lv-LV" altLang="en-US" sz="1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lv-LV" altLang="en-US" sz="1800" dirty="0" err="1">
                <a:latin typeface="+mn-lt"/>
                <a:cs typeface="Times New Roman" panose="02020603050405020304" pitchFamily="18" charset="0"/>
              </a:rPr>
              <a:t>discourse</a:t>
            </a:r>
            <a:r>
              <a:rPr lang="lv-LV" altLang="en-US" sz="1800" dirty="0">
                <a:latin typeface="+mn-lt"/>
                <a:cs typeface="Times New Roman" panose="02020603050405020304" pitchFamily="18" charset="0"/>
              </a:rPr>
              <a:t>) Rēzeknes Tehnoloģiju akadēmija, RTA izdevniecība, Latvija, 2018.</a:t>
            </a:r>
            <a:r>
              <a:rPr lang="lv-LV" altLang="en-US" sz="18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lv-LV" altLang="en-US" sz="1800" dirty="0">
                <a:latin typeface="+mn-lt"/>
                <a:cs typeface="Times New Roman" panose="02020603050405020304" pitchFamily="18" charset="0"/>
              </a:rPr>
              <a:t>124.-130.</a:t>
            </a:r>
            <a:r>
              <a:rPr lang="lv-LV" altLang="en-US" sz="18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lv-LV" altLang="en-US" sz="1800" dirty="0">
                <a:latin typeface="+mn-lt"/>
                <a:cs typeface="Times New Roman" panose="02020603050405020304" pitchFamily="18" charset="0"/>
              </a:rPr>
              <a:t> ISBN 978-9984-44-108-5</a:t>
            </a:r>
          </a:p>
          <a:p>
            <a:pPr algn="just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lv-LV" altLang="en-US" sz="1800" dirty="0">
              <a:latin typeface="+mn-lt"/>
              <a:cs typeface="Times New Roman" panose="02020603050405020304" pitchFamily="18" charset="0"/>
            </a:endParaRPr>
          </a:p>
          <a:p>
            <a:pPr marL="285750" indent="-285750">
              <a:spcBef>
                <a:spcPct val="0"/>
              </a:spcBef>
              <a:defRPr/>
            </a:pPr>
            <a:r>
              <a:rPr lang="lv-LV" altLang="en-US" sz="1800" dirty="0">
                <a:latin typeface="+mn-lt"/>
              </a:rPr>
              <a:t>S. Mezinska, A. </a:t>
            </a:r>
            <a:r>
              <a:rPr lang="lv-LV" altLang="en-US" sz="1800" dirty="0" err="1">
                <a:latin typeface="+mn-lt"/>
              </a:rPr>
              <a:t>Pacejs</a:t>
            </a:r>
            <a:r>
              <a:rPr lang="lv-LV" altLang="en-US" sz="1800" dirty="0">
                <a:latin typeface="+mn-lt"/>
              </a:rPr>
              <a:t>, S. Kārkliņa </a:t>
            </a:r>
            <a:r>
              <a:rPr lang="lv-LV" altLang="en-US" sz="1800" b="1" dirty="0">
                <a:latin typeface="+mn-lt"/>
              </a:rPr>
              <a:t>THE USE OF LASER TECHNOLOGY IN TEXTILE DESIGN</a:t>
            </a:r>
            <a:r>
              <a:rPr lang="lv-LV" altLang="en-US" sz="1800" dirty="0">
                <a:latin typeface="+mn-lt"/>
              </a:rPr>
              <a:t>;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lv-LV" altLang="en-US" sz="1800" dirty="0" err="1">
                <a:latin typeface="+mn-lt"/>
              </a:rPr>
              <a:t>S.Mežinska</a:t>
            </a:r>
            <a:r>
              <a:rPr lang="lv-LV" altLang="en-US" sz="1800" dirty="0">
                <a:latin typeface="+mn-lt"/>
              </a:rPr>
              <a:t> ,I. </a:t>
            </a:r>
            <a:r>
              <a:rPr lang="lv-LV" altLang="en-US" sz="1800" dirty="0" err="1">
                <a:latin typeface="+mn-lt"/>
              </a:rPr>
              <a:t>Fetjko</a:t>
            </a:r>
            <a:r>
              <a:rPr lang="lv-LV" altLang="en-US" sz="1800" dirty="0">
                <a:latin typeface="+mn-lt"/>
              </a:rPr>
              <a:t>  </a:t>
            </a:r>
            <a:r>
              <a:rPr lang="lv-LV" altLang="en-US" sz="1800" b="1" dirty="0">
                <a:latin typeface="+mn-lt"/>
              </a:rPr>
              <a:t>LASER ENGRAVING AS A DESIGN TOOL IN A CLOTHING COLLECTION «THE SKETCH</a:t>
            </a:r>
            <a:r>
              <a:rPr lang="lv-LV" altLang="en-US" sz="1800" dirty="0">
                <a:latin typeface="+mn-lt"/>
              </a:rPr>
              <a:t>» (</a:t>
            </a:r>
            <a:r>
              <a:rPr lang="lv-LV" altLang="en-US" sz="1800" dirty="0" err="1">
                <a:latin typeface="+mn-lt"/>
              </a:rPr>
              <a:t>International</a:t>
            </a:r>
            <a:r>
              <a:rPr lang="lv-LV" altLang="en-US" sz="1800" dirty="0">
                <a:latin typeface="+mn-lt"/>
              </a:rPr>
              <a:t> </a:t>
            </a:r>
            <a:r>
              <a:rPr lang="lv-LV" altLang="en-US" sz="1800" dirty="0" err="1">
                <a:latin typeface="+mn-lt"/>
              </a:rPr>
              <a:t>practical-creative</a:t>
            </a:r>
            <a:r>
              <a:rPr lang="lv-LV" altLang="en-US" sz="1800" dirty="0">
                <a:latin typeface="+mn-lt"/>
              </a:rPr>
              <a:t> </a:t>
            </a:r>
            <a:r>
              <a:rPr lang="lv-LV" altLang="en-US" sz="1800" dirty="0" err="1">
                <a:latin typeface="+mn-lt"/>
              </a:rPr>
              <a:t>conference</a:t>
            </a:r>
            <a:r>
              <a:rPr lang="lv-LV" altLang="en-US" sz="1800" dirty="0">
                <a:latin typeface="+mn-lt"/>
              </a:rPr>
              <a:t> "NATIONAL MARKS IN CONTEMPORARY DESIGN SOLUTIONS" Utenā(Lietuva) 2018.g.maijā;</a:t>
            </a:r>
            <a:r>
              <a:rPr lang="lv-LV" altLang="en-US" sz="1800" b="1" dirty="0">
                <a:latin typeface="+mn-lt"/>
              </a:rPr>
              <a:t> </a:t>
            </a:r>
            <a:r>
              <a:rPr lang="lv-LV" altLang="en-US" sz="1800" dirty="0">
                <a:latin typeface="+mn-lt"/>
              </a:rPr>
              <a:t>2 </a:t>
            </a:r>
            <a:r>
              <a:rPr lang="lv-LV" altLang="en-US" sz="1800" dirty="0" err="1">
                <a:latin typeface="+mn-lt"/>
              </a:rPr>
              <a:t>posteru</a:t>
            </a:r>
            <a:r>
              <a:rPr lang="lv-LV" altLang="en-US" sz="1800" dirty="0">
                <a:latin typeface="+mn-lt"/>
              </a:rPr>
              <a:t> prezentācija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lv-LV" altLang="en-US" sz="1800" dirty="0">
              <a:latin typeface="+mj-lt"/>
            </a:endParaRPr>
          </a:p>
          <a:p>
            <a:pPr algn="just">
              <a:spcBef>
                <a:spcPct val="0"/>
              </a:spcBef>
              <a:buFontTx/>
              <a:buChar char="•"/>
              <a:defRPr/>
            </a:pPr>
            <a:endParaRPr lang="lv-LV" altLang="en-US" sz="1800" dirty="0">
              <a:latin typeface="+mj-lt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Char char="•"/>
              <a:defRPr/>
            </a:pPr>
            <a:endParaRPr lang="lv-LV" altLang="en-US" sz="1800" dirty="0">
              <a:latin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8674224-3599-498B-814B-B2F3E4C4215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b="1" dirty="0"/>
              <a:t>REZULTĀTI</a:t>
            </a:r>
            <a:endParaRPr lang="en-US" b="1" dirty="0"/>
          </a:p>
        </p:txBody>
      </p:sp>
      <p:cxnSp>
        <p:nvCxnSpPr>
          <p:cNvPr id="5" name="Straight Connector 27">
            <a:extLst>
              <a:ext uri="{FF2B5EF4-FFF2-40B4-BE49-F238E27FC236}">
                <a16:creationId xmlns:a16="http://schemas.microsoft.com/office/drawing/2014/main" id="{337D8453-E9F0-492B-BDA2-FAEB28372892}"/>
              </a:ext>
            </a:extLst>
          </p:cNvPr>
          <p:cNvCxnSpPr>
            <a:cxnSpLocks/>
          </p:cNvCxnSpPr>
          <p:nvPr/>
        </p:nvCxnSpPr>
        <p:spPr>
          <a:xfrm>
            <a:off x="922638" y="1363669"/>
            <a:ext cx="236088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Kājenes vietturis 1">
            <a:extLst>
              <a:ext uri="{FF2B5EF4-FFF2-40B4-BE49-F238E27FC236}">
                <a16:creationId xmlns:a16="http://schemas.microsoft.com/office/drawing/2014/main" id="{55D51661-DF22-4514-B683-6AADFEFD1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lv-LV" dirty="0"/>
              <a:t>Rēzeknes Tehnoloģiju akadēmija 24.01.2020.</a:t>
            </a:r>
          </a:p>
        </p:txBody>
      </p:sp>
      <p:pic>
        <p:nvPicPr>
          <p:cNvPr id="7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76455CFF-7501-4867-B29F-CD4B6CC13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ājenes vietturis 1">
            <a:extLst>
              <a:ext uri="{FF2B5EF4-FFF2-40B4-BE49-F238E27FC236}">
                <a16:creationId xmlns:a16="http://schemas.microsoft.com/office/drawing/2014/main" id="{05EF2B0B-F41B-47F2-B92B-446E05E11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99D1F4E-884A-40FB-A95E-BBDC118F09D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b="1" dirty="0"/>
              <a:t>REZULTĀTI</a:t>
            </a:r>
            <a:endParaRPr lang="en-US" b="1" dirty="0"/>
          </a:p>
        </p:txBody>
      </p:sp>
      <p:cxnSp>
        <p:nvCxnSpPr>
          <p:cNvPr id="4" name="Straight Connector 27">
            <a:extLst>
              <a:ext uri="{FF2B5EF4-FFF2-40B4-BE49-F238E27FC236}">
                <a16:creationId xmlns:a16="http://schemas.microsoft.com/office/drawing/2014/main" id="{C0A6083C-7C68-487B-AD7D-C0753478625D}"/>
              </a:ext>
            </a:extLst>
          </p:cNvPr>
          <p:cNvCxnSpPr>
            <a:cxnSpLocks/>
          </p:cNvCxnSpPr>
          <p:nvPr/>
        </p:nvCxnSpPr>
        <p:spPr>
          <a:xfrm>
            <a:off x="922638" y="1363669"/>
            <a:ext cx="236088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1">
            <a:extLst>
              <a:ext uri="{FF2B5EF4-FFF2-40B4-BE49-F238E27FC236}">
                <a16:creationId xmlns:a16="http://schemas.microsoft.com/office/drawing/2014/main" id="{2E12AC75-DD8C-412C-841F-18804CACAC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677988"/>
            <a:ext cx="9144000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28" tIns="152352" bIns="0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  <a:defRPr/>
            </a:pPr>
            <a:r>
              <a:rPr lang="lv-LV" altLang="en-US" sz="1800" dirty="0">
                <a:latin typeface="+mn-lt"/>
              </a:rPr>
              <a:t>G. Salmane, S. </a:t>
            </a:r>
            <a:r>
              <a:rPr lang="lv-LV" altLang="en-US" sz="1800" dirty="0" err="1">
                <a:latin typeface="+mn-lt"/>
              </a:rPr>
              <a:t>Mežinska</a:t>
            </a:r>
            <a:r>
              <a:rPr lang="lv-LV" altLang="en-US" sz="1800" dirty="0">
                <a:latin typeface="+mn-lt"/>
              </a:rPr>
              <a:t>  </a:t>
            </a:r>
            <a:r>
              <a:rPr lang="lv-LV" altLang="en-US" sz="1800" b="1" dirty="0">
                <a:latin typeface="+mn-lt"/>
              </a:rPr>
              <a:t>LĀZERTEHNOLOĢIJA APĢĒRBA DEKORATĪVĀ UN FUNKCIONĀLĀ DIZAINA RISINĀJUMOS  </a:t>
            </a:r>
            <a:r>
              <a:rPr lang="lv-LV" altLang="en-US" sz="1800" dirty="0">
                <a:latin typeface="+mn-lt"/>
              </a:rPr>
              <a:t>(LASER TECHNOLOGIES IN DECORATIVE AND FUNCTIONAL DESIGN SOLUTIONS TO MODERN-FASHIONED CLOTHING) 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lv-LV" altLang="en-US" sz="1800" dirty="0">
                <a:latin typeface="+mn-lt"/>
              </a:rPr>
              <a:t>I. </a:t>
            </a:r>
            <a:r>
              <a:rPr lang="lv-LV" altLang="en-US" sz="1800" dirty="0" err="1">
                <a:latin typeface="+mn-lt"/>
              </a:rPr>
              <a:t>Fetjko</a:t>
            </a:r>
            <a:r>
              <a:rPr lang="lv-LV" altLang="en-US" sz="1800" dirty="0">
                <a:latin typeface="+mn-lt"/>
              </a:rPr>
              <a:t>, S. </a:t>
            </a:r>
            <a:r>
              <a:rPr lang="lv-LV" altLang="en-US" sz="1800" dirty="0" err="1">
                <a:latin typeface="+mn-lt"/>
              </a:rPr>
              <a:t>Mežinska</a:t>
            </a:r>
            <a:r>
              <a:rPr lang="lv-LV" altLang="en-US" sz="1800" dirty="0">
                <a:latin typeface="+mn-lt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lv-LV" altLang="en-US" sz="1800" dirty="0">
                <a:latin typeface="+mn-lt"/>
              </a:rPr>
              <a:t>     </a:t>
            </a:r>
            <a:r>
              <a:rPr lang="lv-LV" altLang="en-US" sz="1800" b="1" dirty="0">
                <a:latin typeface="+mn-lt"/>
              </a:rPr>
              <a:t>LĀZERTEHNOLOĢIJA APĢĒRBA KOLEKCIJAS „UZMETUMS” DIZAINĀ </a:t>
            </a:r>
            <a:r>
              <a:rPr lang="lv-LV" altLang="en-US" sz="1800" dirty="0">
                <a:latin typeface="+mn-lt"/>
              </a:rPr>
              <a:t>(LASER TECHNOLOGY IN 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lv-LV" altLang="en-US" sz="1800" dirty="0">
                <a:latin typeface="+mn-lt"/>
              </a:rPr>
              <a:t>     THE DESIGN OF A CLOTHING COLLECTION „THE SKETCH”)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lv-LV" altLang="en-US" sz="1800" dirty="0">
                <a:latin typeface="+mn-lt"/>
                <a:cs typeface="Times New Roman" panose="02020603050405020304" pitchFamily="18" charset="0"/>
              </a:rPr>
              <a:t>     </a:t>
            </a:r>
            <a:r>
              <a:rPr lang="lv-LV" altLang="en-US" sz="1800" dirty="0">
                <a:latin typeface="+mn-lt"/>
              </a:rPr>
              <a:t>starptautiskajā konferencē Rotko centrā Daugavpilī 2018.gada 06.07.,  2 prezentācijas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lv-LV" altLang="en-US" sz="1800" dirty="0">
                <a:latin typeface="+mn-lt"/>
              </a:rPr>
              <a:t> 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lv-LV" altLang="en-US" sz="1800" dirty="0" err="1">
                <a:latin typeface="+mn-lt"/>
              </a:rPr>
              <a:t>S.Mežinska</a:t>
            </a:r>
            <a:r>
              <a:rPr lang="lv-LV" altLang="en-US" sz="1800" dirty="0">
                <a:latin typeface="+mn-lt"/>
              </a:rPr>
              <a:t>, </a:t>
            </a:r>
            <a:r>
              <a:rPr lang="lv-LV" altLang="en-US" sz="1800" dirty="0" err="1">
                <a:latin typeface="+mn-lt"/>
              </a:rPr>
              <a:t>D.Apele</a:t>
            </a:r>
            <a:r>
              <a:rPr lang="lv-LV" altLang="en-US" sz="1800" dirty="0">
                <a:latin typeface="+mn-lt"/>
              </a:rPr>
              <a:t> </a:t>
            </a:r>
            <a:r>
              <a:rPr lang="lv-LV" altLang="en-US" sz="1800" b="1" dirty="0">
                <a:latin typeface="+mn-lt"/>
              </a:rPr>
              <a:t>INTERDISCIPLINARY RESEARCH INTO THE USE OF LASER PROCESSING TECHNOLOGIES IN PRODUCT DESIGN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lv-LV" altLang="en-US" sz="1800" dirty="0">
                <a:latin typeface="+mn-lt"/>
              </a:rPr>
              <a:t>      5th </a:t>
            </a:r>
            <a:r>
              <a:rPr lang="lv-LV" altLang="en-US" sz="1800" dirty="0" err="1">
                <a:latin typeface="+mn-lt"/>
              </a:rPr>
              <a:t>International</a:t>
            </a:r>
            <a:r>
              <a:rPr lang="lv-LV" altLang="en-US" sz="1800" dirty="0">
                <a:latin typeface="+mn-lt"/>
              </a:rPr>
              <a:t> </a:t>
            </a:r>
            <a:r>
              <a:rPr lang="lv-LV" altLang="en-US" sz="1800" dirty="0" err="1">
                <a:latin typeface="+mn-lt"/>
              </a:rPr>
              <a:t>Multidisciplinary</a:t>
            </a:r>
            <a:r>
              <a:rPr lang="lv-LV" altLang="en-US" sz="1800" dirty="0">
                <a:latin typeface="+mn-lt"/>
              </a:rPr>
              <a:t> </a:t>
            </a:r>
            <a:r>
              <a:rPr lang="lv-LV" altLang="en-US" sz="1800" dirty="0" err="1">
                <a:latin typeface="+mn-lt"/>
              </a:rPr>
              <a:t>scientific</a:t>
            </a:r>
            <a:r>
              <a:rPr lang="lv-LV" altLang="en-US" sz="1800" dirty="0">
                <a:latin typeface="+mn-lt"/>
              </a:rPr>
              <a:t> </a:t>
            </a:r>
            <a:r>
              <a:rPr lang="lv-LV" altLang="en-US" sz="1800" dirty="0" err="1">
                <a:latin typeface="+mn-lt"/>
              </a:rPr>
              <a:t>conference</a:t>
            </a:r>
            <a:r>
              <a:rPr lang="lv-LV" altLang="en-US" sz="1800" dirty="0">
                <a:latin typeface="+mn-lt"/>
              </a:rPr>
              <a:t> </a:t>
            </a:r>
            <a:r>
              <a:rPr lang="lv-LV" altLang="en-US" sz="1800" dirty="0" err="1">
                <a:latin typeface="+mn-lt"/>
              </a:rPr>
              <a:t>on</a:t>
            </a:r>
            <a:r>
              <a:rPr lang="lv-LV" altLang="en-US" sz="1800" dirty="0">
                <a:latin typeface="+mn-lt"/>
              </a:rPr>
              <a:t> </a:t>
            </a:r>
            <a:r>
              <a:rPr lang="lv-LV" altLang="en-US" sz="1800" dirty="0" err="1">
                <a:latin typeface="+mn-lt"/>
              </a:rPr>
              <a:t>social</a:t>
            </a:r>
            <a:r>
              <a:rPr lang="lv-LV" altLang="en-US" sz="1800" dirty="0">
                <a:latin typeface="+mn-lt"/>
              </a:rPr>
              <a:t> </a:t>
            </a:r>
            <a:r>
              <a:rPr lang="lv-LV" altLang="en-US" sz="1800" dirty="0" err="1">
                <a:latin typeface="+mn-lt"/>
              </a:rPr>
              <a:t>sciences</a:t>
            </a:r>
            <a:r>
              <a:rPr lang="lv-LV" altLang="en-US" sz="1800" dirty="0">
                <a:latin typeface="+mn-lt"/>
              </a:rPr>
              <a:t> </a:t>
            </a:r>
            <a:r>
              <a:rPr lang="lv-LV" altLang="en-US" sz="1800" dirty="0" err="1">
                <a:latin typeface="+mn-lt"/>
              </a:rPr>
              <a:t>and</a:t>
            </a:r>
            <a:r>
              <a:rPr lang="lv-LV" altLang="en-US" sz="1800" dirty="0">
                <a:latin typeface="+mn-lt"/>
              </a:rPr>
              <a:t> arts   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lv-LV" altLang="en-US" sz="1800" dirty="0">
                <a:latin typeface="+mn-lt"/>
              </a:rPr>
              <a:t>      SGEM2018. </a:t>
            </a:r>
            <a:r>
              <a:rPr lang="lv-LV" altLang="en-US" sz="1800" dirty="0" err="1">
                <a:latin typeface="+mn-lt"/>
              </a:rPr>
              <a:t>Conference</a:t>
            </a:r>
            <a:r>
              <a:rPr lang="lv-LV" altLang="en-US" sz="1800" dirty="0">
                <a:latin typeface="+mn-lt"/>
              </a:rPr>
              <a:t> </a:t>
            </a:r>
            <a:r>
              <a:rPr lang="lv-LV" altLang="en-US" sz="1800" dirty="0" err="1">
                <a:latin typeface="+mn-lt"/>
              </a:rPr>
              <a:t>proceedings</a:t>
            </a:r>
            <a:r>
              <a:rPr lang="lv-LV" altLang="en-US" sz="1800" dirty="0">
                <a:latin typeface="+mn-lt"/>
              </a:rPr>
              <a:t>. </a:t>
            </a:r>
            <a:r>
              <a:rPr lang="lv-LV" altLang="en-US" sz="1800" dirty="0" err="1">
                <a:latin typeface="+mn-lt"/>
              </a:rPr>
              <a:t>Volume</a:t>
            </a:r>
            <a:r>
              <a:rPr lang="lv-LV" altLang="en-US" sz="1800" dirty="0">
                <a:latin typeface="+mn-lt"/>
              </a:rPr>
              <a:t> 5. </a:t>
            </a:r>
            <a:r>
              <a:rPr lang="lv-LV" altLang="en-US" sz="1800" dirty="0" err="1">
                <a:latin typeface="+mn-lt"/>
              </a:rPr>
              <a:t>Urban</a:t>
            </a:r>
            <a:r>
              <a:rPr lang="lv-LV" altLang="en-US" sz="1800" dirty="0">
                <a:latin typeface="+mn-lt"/>
              </a:rPr>
              <a:t> </a:t>
            </a:r>
            <a:r>
              <a:rPr lang="lv-LV" altLang="en-US" sz="1800" dirty="0" err="1">
                <a:latin typeface="+mn-lt"/>
              </a:rPr>
              <a:t>Planning</a:t>
            </a:r>
            <a:r>
              <a:rPr lang="lv-LV" altLang="en-US" sz="1800" dirty="0">
                <a:latin typeface="+mn-lt"/>
              </a:rPr>
              <a:t>, </a:t>
            </a:r>
            <a:r>
              <a:rPr lang="lv-LV" altLang="en-US" sz="1800" dirty="0" err="1">
                <a:latin typeface="+mn-lt"/>
              </a:rPr>
              <a:t>Architecture</a:t>
            </a:r>
            <a:r>
              <a:rPr lang="lv-LV" altLang="en-US" sz="1800" dirty="0">
                <a:latin typeface="+mn-lt"/>
              </a:rPr>
              <a:t> &amp; </a:t>
            </a:r>
            <a:r>
              <a:rPr lang="lv-LV" altLang="en-US" sz="1800" dirty="0" err="1">
                <a:latin typeface="+mn-lt"/>
              </a:rPr>
              <a:t>Design</a:t>
            </a:r>
            <a:r>
              <a:rPr lang="lv-LV" altLang="en-US" sz="1800" dirty="0">
                <a:latin typeface="+mn-lt"/>
              </a:rPr>
              <a:t>. 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lv-LV" altLang="en-US" sz="1800" dirty="0">
                <a:latin typeface="+mn-lt"/>
              </a:rPr>
              <a:t>      </a:t>
            </a:r>
            <a:r>
              <a:rPr lang="lv-LV" altLang="en-US" sz="1800" dirty="0" err="1">
                <a:latin typeface="+mn-lt"/>
              </a:rPr>
              <a:t>Issue</a:t>
            </a:r>
            <a:r>
              <a:rPr lang="lv-LV" altLang="en-US" sz="1800" dirty="0">
                <a:latin typeface="+mn-lt"/>
              </a:rPr>
              <a:t> 5.3. (</a:t>
            </a:r>
            <a:r>
              <a:rPr lang="lv-LV" altLang="en-US" sz="1800" dirty="0" err="1">
                <a:latin typeface="+mn-lt"/>
              </a:rPr>
              <a:t>pp</a:t>
            </a:r>
            <a:r>
              <a:rPr lang="lv-LV" altLang="en-US" sz="1800" dirty="0">
                <a:latin typeface="+mn-lt"/>
              </a:rPr>
              <a:t>. 329-336). </a:t>
            </a:r>
            <a:r>
              <a:rPr lang="lv-LV" altLang="en-US" sz="1800" dirty="0" err="1">
                <a:latin typeface="+mn-lt"/>
              </a:rPr>
              <a:t>Sofia</a:t>
            </a:r>
            <a:r>
              <a:rPr lang="lv-LV" altLang="en-US" sz="1800" dirty="0">
                <a:latin typeface="+mn-lt"/>
              </a:rPr>
              <a:t>: STEP92 </a:t>
            </a:r>
            <a:r>
              <a:rPr lang="lv-LV" altLang="en-US" sz="1800" dirty="0" err="1">
                <a:latin typeface="+mn-lt"/>
              </a:rPr>
              <a:t>Tehnology</a:t>
            </a:r>
            <a:r>
              <a:rPr lang="lv-LV" altLang="en-US" sz="1800" dirty="0">
                <a:latin typeface="+mn-lt"/>
              </a:rPr>
              <a:t> </a:t>
            </a:r>
            <a:r>
              <a:rPr lang="lv-LV" altLang="en-US" sz="1800" dirty="0" err="1">
                <a:latin typeface="+mn-lt"/>
              </a:rPr>
              <a:t>Ltd</a:t>
            </a:r>
            <a:r>
              <a:rPr lang="lv-LV" altLang="en-US" sz="1800" dirty="0">
                <a:latin typeface="+mn-lt"/>
              </a:rPr>
              <a:t>. Datu bāze: </a:t>
            </a:r>
            <a:r>
              <a:rPr lang="lv-LV" altLang="en-US" sz="1800" dirty="0" err="1">
                <a:latin typeface="+mn-lt"/>
              </a:rPr>
              <a:t>Web</a:t>
            </a:r>
            <a:r>
              <a:rPr lang="lv-LV" altLang="en-US" sz="1800" dirty="0">
                <a:latin typeface="+mn-lt"/>
              </a:rPr>
              <a:t> </a:t>
            </a:r>
            <a:r>
              <a:rPr lang="lv-LV" altLang="en-US" sz="1800" dirty="0" err="1">
                <a:latin typeface="+mn-lt"/>
              </a:rPr>
              <a:t>of</a:t>
            </a:r>
            <a:r>
              <a:rPr lang="lv-LV" altLang="en-US" sz="1800" dirty="0">
                <a:latin typeface="+mn-lt"/>
              </a:rPr>
              <a:t> </a:t>
            </a:r>
            <a:r>
              <a:rPr lang="lv-LV" altLang="en-US" sz="1800" dirty="0" err="1">
                <a:latin typeface="+mn-lt"/>
              </a:rPr>
              <a:t>Science</a:t>
            </a:r>
            <a:r>
              <a:rPr lang="lv-LV" altLang="en-US" sz="1800" dirty="0">
                <a:latin typeface="+mn-lt"/>
              </a:rPr>
              <a:t>  </a:t>
            </a:r>
            <a:r>
              <a:rPr lang="lv-LV" altLang="en-US" sz="1800" dirty="0" err="1">
                <a:latin typeface="+mn-lt"/>
              </a:rPr>
              <a:t>Albena</a:t>
            </a:r>
            <a:r>
              <a:rPr lang="lv-LV" altLang="en-US" sz="1800" dirty="0">
                <a:latin typeface="+mn-lt"/>
              </a:rPr>
              <a:t>   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lv-LV" altLang="en-US" sz="1800" dirty="0">
                <a:latin typeface="+mn-lt"/>
              </a:rPr>
              <a:t>      Bulgārija) 27.08. 2018.g.</a:t>
            </a:r>
            <a:r>
              <a:rPr lang="lv-LV" altLang="en-US" sz="1800" b="1" dirty="0">
                <a:latin typeface="+mn-lt"/>
              </a:rPr>
              <a:t>  </a:t>
            </a:r>
            <a:r>
              <a:rPr lang="lv-LV" altLang="en-US" sz="1800" dirty="0">
                <a:latin typeface="+mn-lt"/>
              </a:rPr>
              <a:t>publikācija un </a:t>
            </a:r>
            <a:r>
              <a:rPr lang="lv-LV" altLang="en-US" sz="1800" dirty="0" err="1">
                <a:latin typeface="+mn-lt"/>
              </a:rPr>
              <a:t>postera</a:t>
            </a:r>
            <a:r>
              <a:rPr lang="lv-LV" altLang="en-US" sz="1800" dirty="0">
                <a:latin typeface="+mn-lt"/>
              </a:rPr>
              <a:t> prezentācija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lv-LV" altLang="en-US" sz="1800" dirty="0">
                <a:latin typeface="+mn-lt"/>
              </a:rPr>
              <a:t> </a:t>
            </a:r>
          </a:p>
        </p:txBody>
      </p:sp>
      <p:pic>
        <p:nvPicPr>
          <p:cNvPr id="7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81A9FF0D-EF38-4821-8D93-E0B36FE19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144046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ājenes vietturis 1">
            <a:extLst>
              <a:ext uri="{FF2B5EF4-FFF2-40B4-BE49-F238E27FC236}">
                <a16:creationId xmlns:a16="http://schemas.microsoft.com/office/drawing/2014/main" id="{965B2978-0C82-484C-A7BE-587B48F7B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Rēzeknes Tehnoloģiju akadēmija 24.01.2020.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4C20966-DFD1-4E04-9061-1A38978745DE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b="1" dirty="0"/>
              <a:t>REZULTĀTI</a:t>
            </a:r>
            <a:endParaRPr lang="en-US" b="1" dirty="0"/>
          </a:p>
        </p:txBody>
      </p:sp>
      <p:cxnSp>
        <p:nvCxnSpPr>
          <p:cNvPr id="4" name="Straight Connector 27">
            <a:extLst>
              <a:ext uri="{FF2B5EF4-FFF2-40B4-BE49-F238E27FC236}">
                <a16:creationId xmlns:a16="http://schemas.microsoft.com/office/drawing/2014/main" id="{536730B7-6A25-4185-94D0-884EA5FBC386}"/>
              </a:ext>
            </a:extLst>
          </p:cNvPr>
          <p:cNvCxnSpPr>
            <a:cxnSpLocks/>
          </p:cNvCxnSpPr>
          <p:nvPr/>
        </p:nvCxnSpPr>
        <p:spPr>
          <a:xfrm>
            <a:off x="922638" y="1363669"/>
            <a:ext cx="236088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1">
            <a:extLst>
              <a:ext uri="{FF2B5EF4-FFF2-40B4-BE49-F238E27FC236}">
                <a16:creationId xmlns:a16="http://schemas.microsoft.com/office/drawing/2014/main" id="{C716EFE1-61AC-4769-B2E8-FE725966C6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54812"/>
            <a:ext cx="9144000" cy="3754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28" tIns="152352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lv-LV" altLang="en-US" dirty="0" err="1"/>
              <a:t>G.Salmane</a:t>
            </a:r>
            <a:r>
              <a:rPr lang="lv-LV" altLang="en-US" dirty="0"/>
              <a:t>, </a:t>
            </a:r>
            <a:r>
              <a:rPr lang="lv-LV" altLang="en-US" dirty="0" err="1"/>
              <a:t>S.Mežinska</a:t>
            </a:r>
            <a:r>
              <a:rPr lang="lv-LV" altLang="en-US" dirty="0"/>
              <a:t> </a:t>
            </a:r>
            <a:r>
              <a:rPr lang="lv-LV" altLang="en-US" b="1" dirty="0"/>
              <a:t>LĀZERTEHNOLOĢIJAS APĢĒRBA ATSTAROJOŠO ELEMENTU  DIZAINĀ </a:t>
            </a:r>
            <a:r>
              <a:rPr lang="lv-LV" altLang="en-US" dirty="0"/>
              <a:t>Starptautiskajā zinātniskajā konferencē „Sabiedrība. Integrācija. Izglītība.”, RTA. </a:t>
            </a:r>
          </a:p>
          <a:p>
            <a:pPr>
              <a:defRPr/>
            </a:pPr>
            <a:r>
              <a:rPr lang="lv-LV" altLang="en-US" b="1" dirty="0"/>
              <a:t> </a:t>
            </a:r>
            <a:endParaRPr lang="lv-LV" altLang="en-US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lv-LV" altLang="en-US" dirty="0"/>
              <a:t>Izstrādāts un aizstāvēts </a:t>
            </a:r>
            <a:r>
              <a:rPr lang="lv-LV" altLang="en-US" b="1" dirty="0"/>
              <a:t>maģistra darbs</a:t>
            </a:r>
            <a:r>
              <a:rPr lang="lv-LV" altLang="en-US" dirty="0"/>
              <a:t> studiju programmā „</a:t>
            </a:r>
            <a:r>
              <a:rPr lang="lv-LV" altLang="en-US" dirty="0" err="1"/>
              <a:t>Lāzertehnoloģijas</a:t>
            </a:r>
            <a:r>
              <a:rPr lang="lv-LV" altLang="en-US" dirty="0"/>
              <a:t>” Ruta Laizāne </a:t>
            </a:r>
            <a:r>
              <a:rPr lang="lv-LV" altLang="en-US" b="1" dirty="0"/>
              <a:t>DABĪGĀS UN MĀKSLĪGĀS ĀDAS LĀZERMARĶĒŠANAS UN LĀZERGRIEŠANAS PARAMETRU OPTIMIZĀCIJA AR MAZJAUDAS DIODES LĀZERI</a:t>
            </a:r>
            <a:r>
              <a:rPr lang="lv-LV" altLang="en-US" dirty="0"/>
              <a:t> ;</a:t>
            </a:r>
          </a:p>
          <a:p>
            <a:pPr>
              <a:defRPr/>
            </a:pPr>
            <a:r>
              <a:rPr lang="lv-LV" altLang="en-US" dirty="0"/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lv-LV" altLang="en-US" dirty="0"/>
              <a:t>Izstrādāts un aizstāvēts</a:t>
            </a:r>
            <a:r>
              <a:rPr lang="lv-LV" altLang="en-US" b="1" dirty="0"/>
              <a:t> maģistra darbs</a:t>
            </a:r>
            <a:r>
              <a:rPr lang="lv-LV" altLang="en-US" dirty="0"/>
              <a:t> profesionālā maģistra studiju programmā „Dizains” </a:t>
            </a:r>
            <a:r>
              <a:rPr lang="lv-LV" altLang="en-US" dirty="0" err="1"/>
              <a:t>G.Salmane</a:t>
            </a:r>
            <a:r>
              <a:rPr lang="lv-LV" altLang="en-US" b="1" dirty="0"/>
              <a:t>, PROGRESĪVĀS TEHNOLOĢIJAS APĢĒRBA ATSTAROJOŠO ELEMENTU  DIZAINĀ ĀRĢĒRBU KOLEKCIJĀ</a:t>
            </a:r>
            <a:r>
              <a:rPr lang="lv-LV" altLang="en-US" dirty="0"/>
              <a:t>;</a:t>
            </a:r>
          </a:p>
          <a:p>
            <a:pPr>
              <a:defRPr/>
            </a:pPr>
            <a:r>
              <a:rPr lang="lv-LV" altLang="en-US" b="1" dirty="0"/>
              <a:t>  </a:t>
            </a:r>
            <a:endParaRPr lang="lv-LV" altLang="en-US" dirty="0"/>
          </a:p>
          <a:p>
            <a:pPr>
              <a:defRPr/>
            </a:pPr>
            <a:endParaRPr lang="lv-LV" altLang="en-US" dirty="0"/>
          </a:p>
          <a:p>
            <a:pPr>
              <a:defRPr/>
            </a:pPr>
            <a:r>
              <a:rPr lang="lv-LV" altLang="en-US" dirty="0"/>
              <a:t> </a:t>
            </a:r>
          </a:p>
        </p:txBody>
      </p:sp>
      <p:pic>
        <p:nvPicPr>
          <p:cNvPr id="7" name="Picture 2" descr="http://lazers.rta.lv/wp-content/uploads/2016/12/RTA-FPLPC.png">
            <a:extLst>
              <a:ext uri="{FF2B5EF4-FFF2-40B4-BE49-F238E27FC236}">
                <a16:creationId xmlns:a16="http://schemas.microsoft.com/office/drawing/2014/main" id="{6EB88EFF-3DF2-43A6-9A97-5A3108807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6201664"/>
            <a:ext cx="1809750" cy="6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47259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3461</Words>
  <Application>Microsoft Office PowerPoint</Application>
  <PresentationFormat>Widescreen</PresentationFormat>
  <Paragraphs>640</Paragraphs>
  <Slides>119</Slides>
  <Notes>3</Notes>
  <HiddenSlides>0</HiddenSlides>
  <MMClips>7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119</vt:i4>
      </vt:variant>
    </vt:vector>
  </HeadingPairs>
  <TitlesOfParts>
    <vt:vector size="127" baseType="lpstr">
      <vt:lpstr>Arial</vt:lpstr>
      <vt:lpstr>Calibri</vt:lpstr>
      <vt:lpstr>Calibri Light</vt:lpstr>
      <vt:lpstr>Symbol</vt:lpstr>
      <vt:lpstr>Times New Roman</vt:lpstr>
      <vt:lpstr>Wingdings</vt:lpstr>
      <vt:lpstr>Office Theme</vt:lpstr>
      <vt:lpstr>Designer Zeichnung</vt:lpstr>
      <vt:lpstr>RĒZEKNES TEHNOLOĢIJU AKADĒMIJA  Inženieru fakultāte Inženierzinātņu institūts </vt:lpstr>
      <vt:lpstr>PowerPoint Presentation</vt:lpstr>
      <vt:lpstr>SEMINĀRA MĒRĶIS</vt:lpstr>
      <vt:lpstr>PREZENTĀCIJU SATURS    </vt:lpstr>
      <vt:lpstr>LĀZERMARĶĒŠANA</vt:lpstr>
      <vt:lpstr>PRIEKŠROCĪBAS</vt:lpstr>
      <vt:lpstr>PowerPoint Presentation</vt:lpstr>
      <vt:lpstr>PowerPoint Presentation</vt:lpstr>
      <vt:lpstr>PowerPoint Presentation</vt:lpstr>
      <vt:lpstr>PowerPoint Presentation</vt:lpstr>
      <vt:lpstr>PROCESA AUTOMATIZĀCIJA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LĀZERSTAROJUMA IETEKME UZ PVC ATSTAROTĀJSPĒJU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RISINĀJUMI</vt:lpstr>
      <vt:lpstr>VEKTORGRAFIKAS DIZAINS</vt:lpstr>
      <vt:lpstr>PROGRAMMĒŠANA UN SKRIPTĒŠANA</vt:lpstr>
      <vt:lpstr>MĀKSLĪGAIS INTELEKTS UN OPTIMIZĀCIJA</vt:lpstr>
      <vt:lpstr> </vt:lpstr>
      <vt:lpstr>PowerPoint Presentation</vt:lpstr>
      <vt:lpstr> </vt:lpstr>
      <vt:lpstr> </vt:lpstr>
      <vt:lpstr>The global market for laser materials processing systems</vt:lpstr>
      <vt:lpstr> </vt:lpstr>
      <vt:lpstr> </vt:lpstr>
      <vt:lpstr> </vt:lpstr>
      <vt:lpstr> </vt:lpstr>
      <vt:lpstr> </vt:lpstr>
      <vt:lpstr>PowerPoint Presentation</vt:lpstr>
      <vt:lpstr> </vt:lpstr>
      <vt:lpstr>APMĀCĪBAS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RĒZEKNES TEHNOLOĢIJU AKADĒMIJA  Inženieru fakultāte Inženierzinātņu institūts </dc:title>
  <dc:creator>Antons Pacejs</dc:creator>
  <cp:lastModifiedBy>Antons Pacejs</cp:lastModifiedBy>
  <cp:revision>6</cp:revision>
  <dcterms:created xsi:type="dcterms:W3CDTF">2020-01-24T11:58:34Z</dcterms:created>
  <dcterms:modified xsi:type="dcterms:W3CDTF">2020-01-26T16:31:41Z</dcterms:modified>
</cp:coreProperties>
</file>